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sldIdLst>
    <p:sldId id="256" r:id="rId2"/>
    <p:sldId id="257" r:id="rId3"/>
    <p:sldId id="258" r:id="rId4"/>
  </p:sldIdLst>
  <p:sldSz cx="9144000" cy="6858000" type="screen4x3"/>
  <p:notesSz cx="9866313" cy="6735763"/>
  <p:embeddedFontLst>
    <p:embeddedFont>
      <p:font typeface="HGｺﾞｼｯｸE" panose="020B0909000000000000" pitchFamily="49" charset="-128"/>
      <p:regular r:id="rId6"/>
    </p:embeddedFont>
    <p:embeddedFont>
      <p:font typeface="游ゴシック" panose="020B0400000000000000" pitchFamily="50" charset="-128"/>
      <p:regular r:id="rId7"/>
      <p:bold r:id="rId8"/>
    </p:embeddedFont>
    <p:embeddedFont>
      <p:font typeface="BIZ UDGothic" panose="020B0400000000000000" pitchFamily="49" charset="-128"/>
      <p:regular r:id="rId9"/>
      <p:bold r:id="rId10"/>
    </p:embeddedFont>
    <p:embeddedFont>
      <p:font typeface="Calibri" panose="020F0502020204030204" pitchFamily="34" charset="0"/>
      <p:regular r:id="rId11"/>
      <p:bold r:id="rId12"/>
      <p:italic r:id="rId13"/>
      <p:boldItalic r:id="rId14"/>
    </p:embeddedFont>
  </p:embeddedFont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presProps" Target="presProp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0" y="0"/>
            <a:ext cx="4276725" cy="338138"/>
          </a:xfrm>
          <a:prstGeom prst="rect">
            <a:avLst/>
          </a:prstGeom>
        </p:spPr>
        <p:txBody>
          <a:bodyPr vert="horz" lIns="91440" tIns="45720" rIns="91440" bIns="45720" rtlCol="0"/>
          <a:lstStyle>
            <a:lvl1pPr algn="r">
              <a:defRPr sz="1200"/>
            </a:lvl1pPr>
          </a:lstStyle>
          <a:p>
            <a:fld id="{AFC76FE4-69A2-42B4-A5DC-8BD2A74684B8}" type="datetimeFigureOut">
              <a:rPr kumimoji="1" lang="ja-JP" altLang="en-US" smtClean="0"/>
              <a:t>2023/10/27</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7425" y="3241675"/>
            <a:ext cx="7893050" cy="2652713"/>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0" y="6397625"/>
            <a:ext cx="4276725" cy="338138"/>
          </a:xfrm>
          <a:prstGeom prst="rect">
            <a:avLst/>
          </a:prstGeom>
        </p:spPr>
        <p:txBody>
          <a:bodyPr vert="horz" lIns="91440" tIns="45720" rIns="91440" bIns="45720" rtlCol="0" anchor="b"/>
          <a:lstStyle>
            <a:lvl1pPr algn="r">
              <a:defRPr sz="1200"/>
            </a:lvl1pPr>
          </a:lstStyle>
          <a:p>
            <a:fld id="{437F873F-D038-46A9-AC9B-F5090AEDD0A0}" type="slidenum">
              <a:rPr kumimoji="1" lang="ja-JP" altLang="en-US" smtClean="0"/>
              <a:t>‹#›</a:t>
            </a:fld>
            <a:endParaRPr kumimoji="1" lang="ja-JP" altLang="en-US"/>
          </a:p>
        </p:txBody>
      </p:sp>
    </p:spTree>
    <p:extLst>
      <p:ext uri="{BB962C8B-B14F-4D97-AF65-F5344CB8AC3E}">
        <p14:creationId xmlns:p14="http://schemas.microsoft.com/office/powerpoint/2010/main" val="38907232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37F873F-D038-46A9-AC9B-F5090AEDD0A0}" type="slidenum">
              <a:rPr kumimoji="1" lang="ja-JP" altLang="en-US" smtClean="0"/>
              <a:t>2</a:t>
            </a:fld>
            <a:endParaRPr kumimoji="1" lang="ja-JP" altLang="en-US"/>
          </a:p>
        </p:txBody>
      </p:sp>
    </p:spTree>
    <p:extLst>
      <p:ext uri="{BB962C8B-B14F-4D97-AF65-F5344CB8AC3E}">
        <p14:creationId xmlns:p14="http://schemas.microsoft.com/office/powerpoint/2010/main" val="1365661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BIZ UDGothic"/>
                <a:cs typeface="BIZ UDGothic"/>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BIZ UDGothic"/>
                <a:cs typeface="BIZ UDGothic"/>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BIZ UDGothic"/>
                <a:cs typeface="BIZ UD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942335" y="240283"/>
            <a:ext cx="2265679" cy="696594"/>
          </a:xfrm>
          <a:prstGeom prst="rect">
            <a:avLst/>
          </a:prstGeom>
        </p:spPr>
        <p:txBody>
          <a:bodyPr wrap="square" lIns="0" tIns="0" rIns="0" bIns="0">
            <a:spAutoFit/>
          </a:bodyPr>
          <a:lstStyle>
            <a:lvl1pPr>
              <a:defRPr sz="4400" b="1" i="0">
                <a:solidFill>
                  <a:schemeClr val="tx1"/>
                </a:solidFill>
                <a:latin typeface="BIZ UDGothic"/>
                <a:cs typeface="BIZ UDGothic"/>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10/27/2023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www.liaison.nagasaki-u.ac.jp/" TargetMode="External"/><Relationship Id="rId7" Type="http://schemas.openxmlformats.org/officeDocument/2006/relationships/image" Target="../media/image12.png"/><Relationship Id="rId2" Type="http://schemas.openxmlformats.org/officeDocument/2006/relationships/hyperlink" Target="mailto:ryugaku_shien@ml.Nagasaki-u.ac.jp" TargetMode="External"/><Relationship Id="rId1" Type="http://schemas.openxmlformats.org/officeDocument/2006/relationships/slideLayout" Target="../slideLayouts/slideLayout5.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hyperlink" Target="http://www.nagasaki-u.ac.jp/"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22751" y="1750567"/>
            <a:ext cx="2596515" cy="1122680"/>
          </a:xfrm>
          <a:prstGeom prst="rect">
            <a:avLst/>
          </a:prstGeom>
        </p:spPr>
        <p:txBody>
          <a:bodyPr vert="horz" wrap="square" lIns="0" tIns="12700" rIns="0" bIns="0" rtlCol="0">
            <a:spAutoFit/>
          </a:bodyPr>
          <a:lstStyle/>
          <a:p>
            <a:pPr marL="12700">
              <a:lnSpc>
                <a:spcPct val="100000"/>
              </a:lnSpc>
              <a:spcBef>
                <a:spcPts val="100"/>
              </a:spcBef>
            </a:pPr>
            <a:r>
              <a:rPr sz="900" b="1" spc="-10" dirty="0">
                <a:latin typeface="ＭＳ ゴシック" panose="020B0609070205080204" pitchFamily="49" charset="-128"/>
                <a:ea typeface="ＭＳ ゴシック" panose="020B0609070205080204" pitchFamily="49" charset="-128"/>
                <a:cs typeface="BIZ UDGothic"/>
              </a:rPr>
              <a:t>② 国際交流の実績</a:t>
            </a:r>
            <a:endParaRPr sz="900" dirty="0">
              <a:latin typeface="ＭＳ ゴシック" panose="020B0609070205080204" pitchFamily="49" charset="-128"/>
              <a:ea typeface="ＭＳ ゴシック" panose="020B0609070205080204" pitchFamily="49" charset="-128"/>
              <a:cs typeface="BIZ UDGothic"/>
            </a:endParaRPr>
          </a:p>
          <a:p>
            <a:pPr marL="12700" marR="5080">
              <a:lnSpc>
                <a:spcPct val="100000"/>
              </a:lnSpc>
            </a:pPr>
            <a:r>
              <a:rPr sz="900" dirty="0">
                <a:solidFill>
                  <a:schemeClr val="tx1"/>
                </a:solidFill>
                <a:latin typeface="ＭＳ ゴシック" panose="020B0609070205080204" pitchFamily="49" charset="-128"/>
                <a:ea typeface="ＭＳ ゴシック" panose="020B0609070205080204" pitchFamily="49" charset="-128"/>
                <a:cs typeface="HGGothicE"/>
              </a:rPr>
              <a:t>長崎大学は海外の</a:t>
            </a:r>
            <a:r>
              <a:rPr lang="en-US" altLang="ja-JP" sz="900" spc="-10" dirty="0">
                <a:solidFill>
                  <a:schemeClr val="tx1"/>
                </a:solidFill>
                <a:latin typeface="ＭＳ ゴシック" panose="020B0609070205080204" pitchFamily="49" charset="-128"/>
                <a:ea typeface="ＭＳ ゴシック" panose="020B0609070205080204" pitchFamily="49" charset="-128"/>
                <a:cs typeface="HGGothicE"/>
              </a:rPr>
              <a:t>252</a:t>
            </a:r>
            <a:r>
              <a:rPr sz="900" spc="-5" dirty="0">
                <a:solidFill>
                  <a:schemeClr val="tx1"/>
                </a:solidFill>
                <a:latin typeface="ＭＳ ゴシック" panose="020B0609070205080204" pitchFamily="49" charset="-128"/>
                <a:ea typeface="ＭＳ ゴシック" panose="020B0609070205080204" pitchFamily="49" charset="-128"/>
                <a:cs typeface="HGGothicE"/>
              </a:rPr>
              <a:t>の大学と交流協定を締結して</a:t>
            </a:r>
            <a:r>
              <a:rPr sz="900" dirty="0">
                <a:solidFill>
                  <a:schemeClr val="tx1"/>
                </a:solidFill>
                <a:latin typeface="ＭＳ ゴシック" panose="020B0609070205080204" pitchFamily="49" charset="-128"/>
                <a:ea typeface="ＭＳ ゴシック" panose="020B0609070205080204" pitchFamily="49" charset="-128"/>
                <a:cs typeface="HGGothicE"/>
              </a:rPr>
              <a:t>おり、</a:t>
            </a:r>
            <a:r>
              <a:rPr sz="900" spc="-10" dirty="0">
                <a:solidFill>
                  <a:schemeClr val="tx1"/>
                </a:solidFill>
                <a:latin typeface="ＭＳ ゴシック" panose="020B0609070205080204" pitchFamily="49" charset="-128"/>
                <a:ea typeface="ＭＳ ゴシック" panose="020B0609070205080204" pitchFamily="49" charset="-128"/>
                <a:cs typeface="HGGothicE"/>
              </a:rPr>
              <a:t>202</a:t>
            </a:r>
            <a:r>
              <a:rPr lang="en-US" altLang="ja-JP" sz="900" spc="-10" dirty="0">
                <a:solidFill>
                  <a:schemeClr val="tx1"/>
                </a:solidFill>
                <a:latin typeface="ＭＳ ゴシック" panose="020B0609070205080204" pitchFamily="49" charset="-128"/>
                <a:ea typeface="ＭＳ ゴシック" panose="020B0609070205080204" pitchFamily="49" charset="-128"/>
                <a:cs typeface="HGGothicE"/>
              </a:rPr>
              <a:t>3</a:t>
            </a:r>
            <a:r>
              <a:rPr sz="900" dirty="0">
                <a:solidFill>
                  <a:schemeClr val="tx1"/>
                </a:solidFill>
                <a:latin typeface="ＭＳ ゴシック" panose="020B0609070205080204" pitchFamily="49" charset="-128"/>
                <a:ea typeface="ＭＳ ゴシック" panose="020B0609070205080204" pitchFamily="49" charset="-128"/>
                <a:cs typeface="HGGothicE"/>
              </a:rPr>
              <a:t>年</a:t>
            </a:r>
            <a:r>
              <a:rPr sz="900" spc="-10" dirty="0">
                <a:solidFill>
                  <a:schemeClr val="tx1"/>
                </a:solidFill>
                <a:latin typeface="ＭＳ ゴシック" panose="020B0609070205080204" pitchFamily="49" charset="-128"/>
                <a:ea typeface="ＭＳ ゴシック" panose="020B0609070205080204" pitchFamily="49" charset="-128"/>
                <a:cs typeface="HGGothicE"/>
              </a:rPr>
              <a:t>5</a:t>
            </a:r>
            <a:r>
              <a:rPr sz="900" dirty="0">
                <a:solidFill>
                  <a:schemeClr val="tx1"/>
                </a:solidFill>
                <a:latin typeface="ＭＳ ゴシック" panose="020B0609070205080204" pitchFamily="49" charset="-128"/>
                <a:ea typeface="ＭＳ ゴシック" panose="020B0609070205080204" pitchFamily="49" charset="-128"/>
                <a:cs typeface="HGGothicE"/>
              </a:rPr>
              <a:t>月</a:t>
            </a:r>
            <a:r>
              <a:rPr sz="900" spc="-10" dirty="0">
                <a:solidFill>
                  <a:schemeClr val="tx1"/>
                </a:solidFill>
                <a:latin typeface="ＭＳ ゴシック" panose="020B0609070205080204" pitchFamily="49" charset="-128"/>
                <a:ea typeface="ＭＳ ゴシック" panose="020B0609070205080204" pitchFamily="49" charset="-128"/>
                <a:cs typeface="HGGothicE"/>
              </a:rPr>
              <a:t>1</a:t>
            </a:r>
            <a:r>
              <a:rPr sz="900" dirty="0">
                <a:solidFill>
                  <a:schemeClr val="tx1"/>
                </a:solidFill>
                <a:latin typeface="ＭＳ ゴシック" panose="020B0609070205080204" pitchFamily="49" charset="-128"/>
                <a:ea typeface="ＭＳ ゴシック" panose="020B0609070205080204" pitchFamily="49" charset="-128"/>
                <a:cs typeface="HGGothicE"/>
              </a:rPr>
              <a:t>日現在</a:t>
            </a:r>
            <a:r>
              <a:rPr lang="en-US" altLang="ja-JP" sz="900" spc="-10" dirty="0">
                <a:solidFill>
                  <a:schemeClr val="tx1"/>
                </a:solidFill>
                <a:latin typeface="ＭＳ ゴシック" panose="020B0609070205080204" pitchFamily="49" charset="-128"/>
                <a:ea typeface="ＭＳ ゴシック" panose="020B0609070205080204" pitchFamily="49" charset="-128"/>
                <a:cs typeface="HGGothicE"/>
              </a:rPr>
              <a:t>578</a:t>
            </a:r>
            <a:r>
              <a:rPr sz="900" spc="-5" dirty="0">
                <a:latin typeface="ＭＳ ゴシック" panose="020B0609070205080204" pitchFamily="49" charset="-128"/>
                <a:ea typeface="ＭＳ ゴシック" panose="020B0609070205080204" pitchFamily="49" charset="-128"/>
                <a:cs typeface="HGGothicE"/>
              </a:rPr>
              <a:t>名の留学生が、それぞれの所属する学部、研究科等の組織の中で勉学、研究に励んでいる。また、留学生教育・支援センターには協定校の日本語・日本文化専攻の学生を</a:t>
            </a:r>
            <a:r>
              <a:rPr sz="900" dirty="0">
                <a:latin typeface="ＭＳ ゴシック" panose="020B0609070205080204" pitchFamily="49" charset="-128"/>
                <a:ea typeface="ＭＳ ゴシック" panose="020B0609070205080204" pitchFamily="49" charset="-128"/>
                <a:cs typeface="HGGothicE"/>
              </a:rPr>
              <a:t>対象とした</a:t>
            </a:r>
            <a:r>
              <a:rPr sz="900" spc="-10" dirty="0">
                <a:latin typeface="ＭＳ ゴシック" panose="020B0609070205080204" pitchFamily="49" charset="-128"/>
                <a:ea typeface="ＭＳ ゴシック" panose="020B0609070205080204" pitchFamily="49" charset="-128"/>
                <a:cs typeface="HGGothicE"/>
              </a:rPr>
              <a:t>2</a:t>
            </a:r>
            <a:r>
              <a:rPr sz="900" dirty="0">
                <a:latin typeface="ＭＳ ゴシック" panose="020B0609070205080204" pitchFamily="49" charset="-128"/>
                <a:ea typeface="ＭＳ ゴシック" panose="020B0609070205080204" pitchFamily="49" charset="-128"/>
                <a:cs typeface="HGGothicE"/>
              </a:rPr>
              <a:t>つのプログラム（定員合計</a:t>
            </a:r>
            <a:r>
              <a:rPr sz="900" spc="-10" dirty="0">
                <a:latin typeface="ＭＳ ゴシック" panose="020B0609070205080204" pitchFamily="49" charset="-128"/>
                <a:ea typeface="ＭＳ ゴシック" panose="020B0609070205080204" pitchFamily="49" charset="-128"/>
                <a:cs typeface="HGGothicE"/>
              </a:rPr>
              <a:t>65</a:t>
            </a:r>
            <a:r>
              <a:rPr sz="900" dirty="0">
                <a:latin typeface="ＭＳ ゴシック" panose="020B0609070205080204" pitchFamily="49" charset="-128"/>
                <a:ea typeface="ＭＳ ゴシック" panose="020B0609070205080204" pitchFamily="49" charset="-128"/>
                <a:cs typeface="HGGothicE"/>
              </a:rPr>
              <a:t>名）</a:t>
            </a:r>
            <a:r>
              <a:rPr sz="900" spc="-25" dirty="0">
                <a:latin typeface="ＭＳ ゴシック" panose="020B0609070205080204" pitchFamily="49" charset="-128"/>
                <a:ea typeface="ＭＳ ゴシック" panose="020B0609070205080204" pitchFamily="49" charset="-128"/>
                <a:cs typeface="HGGothicE"/>
              </a:rPr>
              <a:t>がある。</a:t>
            </a:r>
            <a:endParaRPr sz="900" dirty="0">
              <a:latin typeface="ＭＳ ゴシック" panose="020B0609070205080204" pitchFamily="49" charset="-128"/>
              <a:ea typeface="ＭＳ ゴシック" panose="020B0609070205080204" pitchFamily="49" charset="-128"/>
              <a:cs typeface="HGGothicE"/>
            </a:endParaRPr>
          </a:p>
        </p:txBody>
      </p:sp>
      <p:sp>
        <p:nvSpPr>
          <p:cNvPr id="3" name="object 3"/>
          <p:cNvSpPr txBox="1"/>
          <p:nvPr/>
        </p:nvSpPr>
        <p:spPr>
          <a:xfrm>
            <a:off x="3222751" y="4219447"/>
            <a:ext cx="2540000" cy="299720"/>
          </a:xfrm>
          <a:prstGeom prst="rect">
            <a:avLst/>
          </a:prstGeom>
        </p:spPr>
        <p:txBody>
          <a:bodyPr vert="horz" wrap="square" lIns="0" tIns="12700" rIns="0" bIns="0" rtlCol="0">
            <a:spAutoFit/>
          </a:bodyPr>
          <a:lstStyle/>
          <a:p>
            <a:pPr marL="182880" marR="5080" indent="-170815">
              <a:lnSpc>
                <a:spcPct val="100000"/>
              </a:lnSpc>
              <a:spcBef>
                <a:spcPts val="100"/>
              </a:spcBef>
            </a:pPr>
            <a:r>
              <a:rPr sz="900" b="1" spc="-30" dirty="0">
                <a:latin typeface="ＭＳ ゴシック" panose="020B0609070205080204" pitchFamily="49" charset="-128"/>
                <a:ea typeface="ＭＳ ゴシック" panose="020B0609070205080204" pitchFamily="49" charset="-128"/>
                <a:cs typeface="BIZ UDGothic"/>
              </a:rPr>
              <a:t>③ 過去</a:t>
            </a:r>
            <a:r>
              <a:rPr sz="900" b="1" spc="-10" dirty="0">
                <a:latin typeface="ＭＳ ゴシック" panose="020B0609070205080204" pitchFamily="49" charset="-128"/>
                <a:ea typeface="ＭＳ ゴシック" panose="020B0609070205080204" pitchFamily="49" charset="-128"/>
                <a:cs typeface="BIZ UDGothic"/>
              </a:rPr>
              <a:t>3</a:t>
            </a:r>
            <a:r>
              <a:rPr sz="900" b="1" spc="-5" dirty="0">
                <a:latin typeface="ＭＳ ゴシック" panose="020B0609070205080204" pitchFamily="49" charset="-128"/>
                <a:ea typeface="ＭＳ ゴシック" panose="020B0609070205080204" pitchFamily="49" charset="-128"/>
                <a:cs typeface="BIZ UDGothic"/>
              </a:rPr>
              <a:t>年間の受入れ留学生数及び日本語・日本</a:t>
            </a:r>
            <a:r>
              <a:rPr sz="900" b="1" dirty="0">
                <a:latin typeface="ＭＳ ゴシック" panose="020B0609070205080204" pitchFamily="49" charset="-128"/>
                <a:ea typeface="ＭＳ ゴシック" panose="020B0609070205080204" pitchFamily="49" charset="-128"/>
                <a:cs typeface="BIZ UDGothic"/>
              </a:rPr>
              <a:t>文化研修留学生（日研生）</a:t>
            </a:r>
            <a:r>
              <a:rPr sz="900" b="1" spc="-10" dirty="0">
                <a:latin typeface="ＭＳ ゴシック" panose="020B0609070205080204" pitchFamily="49" charset="-128"/>
                <a:ea typeface="ＭＳ ゴシック" panose="020B0609070205080204" pitchFamily="49" charset="-128"/>
                <a:cs typeface="BIZ UDGothic"/>
              </a:rPr>
              <a:t>の受入れ実績</a:t>
            </a:r>
            <a:endParaRPr sz="900" dirty="0">
              <a:latin typeface="ＭＳ ゴシック" panose="020B0609070205080204" pitchFamily="49" charset="-128"/>
              <a:ea typeface="ＭＳ ゴシック" panose="020B0609070205080204" pitchFamily="49" charset="-128"/>
              <a:cs typeface="BIZ UDGothic"/>
            </a:endParaRPr>
          </a:p>
        </p:txBody>
      </p:sp>
      <p:sp>
        <p:nvSpPr>
          <p:cNvPr id="4" name="object 4"/>
          <p:cNvSpPr txBox="1"/>
          <p:nvPr/>
        </p:nvSpPr>
        <p:spPr>
          <a:xfrm>
            <a:off x="3242628" y="4564668"/>
            <a:ext cx="2698939" cy="730969"/>
          </a:xfrm>
          <a:prstGeom prst="rect">
            <a:avLst/>
          </a:prstGeom>
        </p:spPr>
        <p:txBody>
          <a:bodyPr vert="horz" wrap="square" lIns="0" tIns="12700" rIns="0" bIns="0" rtlCol="0">
            <a:spAutoFit/>
          </a:bodyPr>
          <a:lstStyle/>
          <a:p>
            <a:pPr marL="12700">
              <a:spcBef>
                <a:spcPts val="100"/>
              </a:spcBef>
            </a:pPr>
            <a:r>
              <a:rPr lang="en-US" altLang="zh-CN" sz="900" spc="-10" dirty="0">
                <a:solidFill>
                  <a:schemeClr val="tx1"/>
                </a:solidFill>
                <a:latin typeface="ＭＳ ゴシック" panose="020B0609070205080204" pitchFamily="49" charset="-128"/>
                <a:ea typeface="ＭＳ ゴシック" panose="020B0609070205080204" pitchFamily="49" charset="-128"/>
                <a:cs typeface="HGGothicE"/>
              </a:rPr>
              <a:t>202</a:t>
            </a:r>
            <a:r>
              <a:rPr lang="en-US" altLang="ja-JP" sz="900" spc="-10" dirty="0">
                <a:solidFill>
                  <a:schemeClr val="tx1"/>
                </a:solidFill>
                <a:latin typeface="ＭＳ ゴシック" panose="020B0609070205080204" pitchFamily="49" charset="-128"/>
                <a:ea typeface="ＭＳ ゴシック" panose="020B0609070205080204" pitchFamily="49" charset="-128"/>
                <a:cs typeface="HGGothicE"/>
              </a:rPr>
              <a:t>3</a:t>
            </a:r>
            <a:r>
              <a:rPr lang="zh-CN" altLang="en-US" sz="900" dirty="0">
                <a:solidFill>
                  <a:schemeClr val="tx1"/>
                </a:solidFill>
                <a:latin typeface="ＭＳ ゴシック" panose="020B0609070205080204" pitchFamily="49" charset="-128"/>
                <a:ea typeface="ＭＳ ゴシック" panose="020B0609070205080204" pitchFamily="49" charset="-128"/>
                <a:cs typeface="HGGothicE"/>
              </a:rPr>
              <a:t>年：留学生数</a:t>
            </a:r>
            <a:r>
              <a:rPr lang="en-US" altLang="ja-JP" sz="900" spc="-10" dirty="0">
                <a:solidFill>
                  <a:schemeClr val="tx1"/>
                </a:solidFill>
                <a:latin typeface="ＭＳ ゴシック" panose="020B0609070205080204" pitchFamily="49" charset="-128"/>
                <a:ea typeface="ＭＳ ゴシック" panose="020B0609070205080204" pitchFamily="49" charset="-128"/>
                <a:cs typeface="HGGothicE"/>
              </a:rPr>
              <a:t>578</a:t>
            </a:r>
            <a:r>
              <a:rPr lang="zh-CN" altLang="en-US" sz="900" dirty="0">
                <a:solidFill>
                  <a:schemeClr val="tx1"/>
                </a:solidFill>
                <a:latin typeface="ＭＳ ゴシック" panose="020B0609070205080204" pitchFamily="49" charset="-128"/>
                <a:ea typeface="ＭＳ ゴシック" panose="020B0609070205080204" pitchFamily="49" charset="-128"/>
                <a:cs typeface="HGGothicE"/>
              </a:rPr>
              <a:t>人、日研生</a:t>
            </a:r>
            <a:r>
              <a:rPr lang="en-US" altLang="zh-CN" sz="900" spc="-10" dirty="0">
                <a:solidFill>
                  <a:schemeClr val="tx1"/>
                </a:solidFill>
                <a:latin typeface="ＭＳ ゴシック" panose="020B0609070205080204" pitchFamily="49" charset="-128"/>
                <a:ea typeface="ＭＳ ゴシック" panose="020B0609070205080204" pitchFamily="49" charset="-128"/>
                <a:cs typeface="HGGothicE"/>
              </a:rPr>
              <a:t>4</a:t>
            </a:r>
            <a:r>
              <a:rPr lang="ja-JP" altLang="en-US" sz="900" spc="-10" dirty="0">
                <a:solidFill>
                  <a:schemeClr val="tx1"/>
                </a:solidFill>
                <a:latin typeface="ＭＳ ゴシック" panose="020B0609070205080204" pitchFamily="49" charset="-128"/>
                <a:ea typeface="ＭＳ ゴシック" panose="020B0609070205080204" pitchFamily="49" charset="-128"/>
                <a:cs typeface="HGGothicE"/>
              </a:rPr>
              <a:t>人</a:t>
            </a:r>
            <a:endParaRPr lang="en-US" altLang="zh-CN" sz="900" spc="-10" dirty="0">
              <a:solidFill>
                <a:schemeClr val="tx1"/>
              </a:solidFill>
              <a:latin typeface="ＭＳ ゴシック" panose="020B0609070205080204" pitchFamily="49" charset="-128"/>
              <a:ea typeface="ＭＳ ゴシック" panose="020B0609070205080204" pitchFamily="49" charset="-128"/>
              <a:cs typeface="HGGothicE"/>
            </a:endParaRPr>
          </a:p>
          <a:p>
            <a:pPr marL="12700">
              <a:spcBef>
                <a:spcPts val="100"/>
              </a:spcBef>
            </a:pPr>
            <a:r>
              <a:rPr lang="en-US" altLang="zh-CN" sz="900" spc="-10" dirty="0">
                <a:latin typeface="ＭＳ ゴシック" panose="020B0609070205080204" pitchFamily="49" charset="-128"/>
                <a:ea typeface="ＭＳ ゴシック" panose="020B0609070205080204" pitchFamily="49" charset="-128"/>
                <a:cs typeface="HGGothicE"/>
              </a:rPr>
              <a:t>202</a:t>
            </a:r>
            <a:r>
              <a:rPr lang="en-US" altLang="ja-JP" sz="900" spc="-10" dirty="0">
                <a:latin typeface="ＭＳ ゴシック" panose="020B0609070205080204" pitchFamily="49" charset="-128"/>
                <a:ea typeface="ＭＳ ゴシック" panose="020B0609070205080204" pitchFamily="49" charset="-128"/>
                <a:cs typeface="HGGothicE"/>
              </a:rPr>
              <a:t>2</a:t>
            </a:r>
            <a:r>
              <a:rPr lang="zh-CN" altLang="en-US" sz="900" dirty="0">
                <a:latin typeface="ＭＳ ゴシック" panose="020B0609070205080204" pitchFamily="49" charset="-128"/>
                <a:ea typeface="ＭＳ ゴシック" panose="020B0609070205080204" pitchFamily="49" charset="-128"/>
                <a:cs typeface="HGGothicE"/>
              </a:rPr>
              <a:t>年：留学生数</a:t>
            </a:r>
            <a:r>
              <a:rPr lang="en-US" altLang="zh-CN" sz="900" spc="-10" dirty="0">
                <a:latin typeface="ＭＳ ゴシック" panose="020B0609070205080204" pitchFamily="49" charset="-128"/>
                <a:ea typeface="ＭＳ ゴシック" panose="020B0609070205080204" pitchFamily="49" charset="-128"/>
                <a:cs typeface="HGGothicE"/>
              </a:rPr>
              <a:t>4</a:t>
            </a:r>
            <a:r>
              <a:rPr lang="en-US" altLang="ja-JP" sz="900" spc="-10" dirty="0">
                <a:latin typeface="ＭＳ ゴシック" panose="020B0609070205080204" pitchFamily="49" charset="-128"/>
                <a:ea typeface="ＭＳ ゴシック" panose="020B0609070205080204" pitchFamily="49" charset="-128"/>
                <a:cs typeface="HGGothicE"/>
              </a:rPr>
              <a:t>81</a:t>
            </a:r>
            <a:r>
              <a:rPr lang="zh-CN" altLang="en-US" sz="900" dirty="0">
                <a:latin typeface="ＭＳ ゴシック" panose="020B0609070205080204" pitchFamily="49" charset="-128"/>
                <a:ea typeface="ＭＳ ゴシック" panose="020B0609070205080204" pitchFamily="49" charset="-128"/>
                <a:cs typeface="HGGothicE"/>
              </a:rPr>
              <a:t>人、日研生</a:t>
            </a:r>
            <a:r>
              <a:rPr lang="en-US" altLang="ja-JP" sz="900" spc="-10" dirty="0">
                <a:latin typeface="ＭＳ ゴシック" panose="020B0609070205080204" pitchFamily="49" charset="-128"/>
                <a:ea typeface="ＭＳ ゴシック" panose="020B0609070205080204" pitchFamily="49" charset="-128"/>
                <a:cs typeface="HGGothicE"/>
              </a:rPr>
              <a:t>3</a:t>
            </a:r>
            <a:r>
              <a:rPr lang="zh-CN" altLang="en-US" sz="900" spc="-50" dirty="0">
                <a:latin typeface="ＭＳ ゴシック" panose="020B0609070205080204" pitchFamily="49" charset="-128"/>
                <a:ea typeface="ＭＳ ゴシック" panose="020B0609070205080204" pitchFamily="49" charset="-128"/>
                <a:cs typeface="HGGothicE"/>
              </a:rPr>
              <a:t>人</a:t>
            </a:r>
            <a:endParaRPr lang="en-US" altLang="ja-JP" sz="900" spc="-10" dirty="0">
              <a:latin typeface="ＭＳ ゴシック" panose="020B0609070205080204" pitchFamily="49" charset="-128"/>
              <a:ea typeface="ＭＳ ゴシック" panose="020B0609070205080204" pitchFamily="49" charset="-128"/>
              <a:cs typeface="HGGothicE"/>
            </a:endParaRPr>
          </a:p>
          <a:p>
            <a:pPr marL="12700">
              <a:lnSpc>
                <a:spcPct val="100000"/>
              </a:lnSpc>
              <a:spcBef>
                <a:spcPts val="100"/>
              </a:spcBef>
            </a:pPr>
            <a:r>
              <a:rPr sz="900" spc="-10" dirty="0">
                <a:latin typeface="ＭＳ ゴシック" panose="020B0609070205080204" pitchFamily="49" charset="-128"/>
                <a:ea typeface="ＭＳ ゴシック" panose="020B0609070205080204" pitchFamily="49" charset="-128"/>
                <a:cs typeface="HGGothicE"/>
              </a:rPr>
              <a:t>2021</a:t>
            </a:r>
            <a:r>
              <a:rPr sz="900" dirty="0">
                <a:latin typeface="ＭＳ ゴシック" panose="020B0609070205080204" pitchFamily="49" charset="-128"/>
                <a:ea typeface="ＭＳ ゴシック" panose="020B0609070205080204" pitchFamily="49" charset="-128"/>
                <a:cs typeface="HGGothicE"/>
              </a:rPr>
              <a:t>年：留学生数</a:t>
            </a:r>
            <a:r>
              <a:rPr sz="900" spc="-10" dirty="0">
                <a:latin typeface="ＭＳ ゴシック" panose="020B0609070205080204" pitchFamily="49" charset="-128"/>
                <a:ea typeface="ＭＳ ゴシック" panose="020B0609070205080204" pitchFamily="49" charset="-128"/>
                <a:cs typeface="HGGothicE"/>
              </a:rPr>
              <a:t>422</a:t>
            </a:r>
            <a:r>
              <a:rPr sz="900" dirty="0">
                <a:latin typeface="ＭＳ ゴシック" panose="020B0609070205080204" pitchFamily="49" charset="-128"/>
                <a:ea typeface="ＭＳ ゴシック" panose="020B0609070205080204" pitchFamily="49" charset="-128"/>
                <a:cs typeface="HGGothicE"/>
              </a:rPr>
              <a:t>人、日研生</a:t>
            </a:r>
            <a:r>
              <a:rPr sz="900" spc="-10" dirty="0">
                <a:latin typeface="ＭＳ ゴシック" panose="020B0609070205080204" pitchFamily="49" charset="-128"/>
                <a:ea typeface="ＭＳ ゴシック" panose="020B0609070205080204" pitchFamily="49" charset="-128"/>
                <a:cs typeface="HGGothicE"/>
              </a:rPr>
              <a:t>1</a:t>
            </a:r>
            <a:r>
              <a:rPr sz="900" spc="-50" dirty="0">
                <a:latin typeface="ＭＳ ゴシック" panose="020B0609070205080204" pitchFamily="49" charset="-128"/>
                <a:ea typeface="ＭＳ ゴシック" panose="020B0609070205080204" pitchFamily="49" charset="-128"/>
                <a:cs typeface="HGGothicE"/>
              </a:rPr>
              <a:t>人</a:t>
            </a:r>
            <a:endParaRPr sz="900" dirty="0">
              <a:latin typeface="ＭＳ ゴシック" panose="020B0609070205080204" pitchFamily="49" charset="-128"/>
              <a:ea typeface="ＭＳ ゴシック" panose="020B0609070205080204" pitchFamily="49" charset="-128"/>
              <a:cs typeface="HGGothicE"/>
            </a:endParaRPr>
          </a:p>
          <a:p>
            <a:pPr marL="12700" marR="5080">
              <a:lnSpc>
                <a:spcPct val="100000"/>
              </a:lnSpc>
            </a:pPr>
            <a:r>
              <a:rPr sz="900" spc="-10" dirty="0">
                <a:latin typeface="ＭＳ ゴシック" panose="020B0609070205080204" pitchFamily="49" charset="-128"/>
                <a:ea typeface="ＭＳ ゴシック" panose="020B0609070205080204" pitchFamily="49" charset="-128"/>
                <a:cs typeface="HGGothicE"/>
              </a:rPr>
              <a:t>※2020</a:t>
            </a:r>
            <a:r>
              <a:rPr sz="900" spc="-5" dirty="0">
                <a:latin typeface="ＭＳ ゴシック" panose="020B0609070205080204" pitchFamily="49" charset="-128"/>
                <a:ea typeface="ＭＳ ゴシック" panose="020B0609070205080204" pitchFamily="49" charset="-128"/>
                <a:cs typeface="HGGothicE"/>
              </a:rPr>
              <a:t>年は新型コロナウイルス感染症の影響により</a:t>
            </a:r>
            <a:r>
              <a:rPr lang="ja-JP" altLang="en-US" sz="900" spc="-5" dirty="0">
                <a:latin typeface="ＭＳ ゴシック" panose="020B0609070205080204" pitchFamily="49" charset="-128"/>
                <a:ea typeface="ＭＳ ゴシック" panose="020B0609070205080204" pitchFamily="49" charset="-128"/>
                <a:cs typeface="HGGothicE"/>
              </a:rPr>
              <a:t>　</a:t>
            </a:r>
            <a:endParaRPr lang="en-US" altLang="ja-JP" sz="900" spc="-5" dirty="0">
              <a:latin typeface="ＭＳ ゴシック" panose="020B0609070205080204" pitchFamily="49" charset="-128"/>
              <a:ea typeface="ＭＳ ゴシック" panose="020B0609070205080204" pitchFamily="49" charset="-128"/>
              <a:cs typeface="HGGothicE"/>
            </a:endParaRPr>
          </a:p>
          <a:p>
            <a:pPr marL="12700" marR="5080">
              <a:lnSpc>
                <a:spcPct val="100000"/>
              </a:lnSpc>
            </a:pPr>
            <a:r>
              <a:rPr lang="ja-JP" altLang="en-US" sz="900" spc="-5" dirty="0">
                <a:latin typeface="ＭＳ ゴシック" panose="020B0609070205080204" pitchFamily="49" charset="-128"/>
                <a:ea typeface="ＭＳ ゴシック" panose="020B0609070205080204" pitchFamily="49" charset="-128"/>
                <a:cs typeface="HGGothicE"/>
              </a:rPr>
              <a:t>　</a:t>
            </a:r>
            <a:r>
              <a:rPr sz="900" spc="-5" dirty="0" err="1">
                <a:latin typeface="ＭＳ ゴシック" panose="020B0609070205080204" pitchFamily="49" charset="-128"/>
                <a:ea typeface="ＭＳ ゴシック" panose="020B0609070205080204" pitchFamily="49" charset="-128"/>
                <a:cs typeface="HGGothicE"/>
              </a:rPr>
              <a:t>来日できず受入れなし</a:t>
            </a:r>
            <a:r>
              <a:rPr sz="900" spc="-5" dirty="0">
                <a:latin typeface="ＭＳ ゴシック" panose="020B0609070205080204" pitchFamily="49" charset="-128"/>
                <a:ea typeface="ＭＳ ゴシック" panose="020B0609070205080204" pitchFamily="49" charset="-128"/>
                <a:cs typeface="HGGothicE"/>
              </a:rPr>
              <a:t>。</a:t>
            </a:r>
            <a:endParaRPr sz="900" dirty="0">
              <a:latin typeface="ＭＳ ゴシック" panose="020B0609070205080204" pitchFamily="49" charset="-128"/>
              <a:ea typeface="ＭＳ ゴシック" panose="020B0609070205080204" pitchFamily="49" charset="-128"/>
              <a:cs typeface="HGGothicE"/>
            </a:endParaRPr>
          </a:p>
        </p:txBody>
      </p:sp>
      <p:sp>
        <p:nvSpPr>
          <p:cNvPr id="5" name="object 5"/>
          <p:cNvSpPr txBox="1"/>
          <p:nvPr/>
        </p:nvSpPr>
        <p:spPr>
          <a:xfrm>
            <a:off x="3222751" y="5453888"/>
            <a:ext cx="2596515" cy="1122680"/>
          </a:xfrm>
          <a:prstGeom prst="rect">
            <a:avLst/>
          </a:prstGeom>
        </p:spPr>
        <p:txBody>
          <a:bodyPr vert="horz" wrap="square" lIns="0" tIns="12700" rIns="0" bIns="0" rtlCol="0">
            <a:spAutoFit/>
          </a:bodyPr>
          <a:lstStyle/>
          <a:p>
            <a:pPr marL="12700">
              <a:lnSpc>
                <a:spcPct val="100000"/>
              </a:lnSpc>
              <a:spcBef>
                <a:spcPts val="100"/>
              </a:spcBef>
            </a:pPr>
            <a:r>
              <a:rPr sz="900" b="1" spc="-15" dirty="0">
                <a:latin typeface="ＭＳ ゴシック" panose="020B0609070205080204" pitchFamily="49" charset="-128"/>
                <a:ea typeface="ＭＳ ゴシック" panose="020B0609070205080204" pitchFamily="49" charset="-128"/>
                <a:cs typeface="BIZ UDGothic"/>
              </a:rPr>
              <a:t>④ 地域の特色</a:t>
            </a:r>
            <a:endParaRPr sz="900" dirty="0">
              <a:latin typeface="ＭＳ ゴシック" panose="020B0609070205080204" pitchFamily="49" charset="-128"/>
              <a:ea typeface="ＭＳ ゴシック" panose="020B0609070205080204" pitchFamily="49" charset="-128"/>
              <a:cs typeface="BIZ UDGothic"/>
            </a:endParaRPr>
          </a:p>
          <a:p>
            <a:pPr marL="12700" marR="5080">
              <a:lnSpc>
                <a:spcPct val="100000"/>
              </a:lnSpc>
            </a:pPr>
            <a:r>
              <a:rPr sz="900" spc="-5" dirty="0">
                <a:latin typeface="ＭＳ ゴシック" panose="020B0609070205080204" pitchFamily="49" charset="-128"/>
                <a:ea typeface="ＭＳ ゴシック" panose="020B0609070205080204" pitchFamily="49" charset="-128"/>
                <a:cs typeface="HGGothicE"/>
              </a:rPr>
              <a:t>本学がある長崎市は九州の西端に位置し、青く澄んだ海と緑豊かな山々に囲まれ、気候も温暖な都</a:t>
            </a:r>
            <a:r>
              <a:rPr sz="900" dirty="0">
                <a:latin typeface="ＭＳ ゴシック" panose="020B0609070205080204" pitchFamily="49" charset="-128"/>
                <a:ea typeface="ＭＳ ゴシック" panose="020B0609070205080204" pitchFamily="49" charset="-128"/>
                <a:cs typeface="HGGothicE"/>
              </a:rPr>
              <a:t>市である。長崎港は、</a:t>
            </a:r>
            <a:r>
              <a:rPr sz="900" spc="-10" dirty="0">
                <a:latin typeface="ＭＳ ゴシック" panose="020B0609070205080204" pitchFamily="49" charset="-128"/>
                <a:ea typeface="ＭＳ ゴシック" panose="020B0609070205080204" pitchFamily="49" charset="-128"/>
                <a:cs typeface="HGGothicE"/>
              </a:rPr>
              <a:t>200</a:t>
            </a:r>
            <a:r>
              <a:rPr sz="900" spc="-5" dirty="0">
                <a:latin typeface="ＭＳ ゴシック" panose="020B0609070205080204" pitchFamily="49" charset="-128"/>
                <a:ea typeface="ＭＳ ゴシック" panose="020B0609070205080204" pitchFamily="49" charset="-128"/>
                <a:cs typeface="HGGothicE"/>
              </a:rPr>
              <a:t>年間に及ぶ日本の鎖国時代にあってもアジア、西欧との交易のために日本で唯一開かれていた。長崎市民はこのような国際交流の伝統を受け継いで開放的で人情味豊かであり、留学生にも非常に好意的である。</a:t>
            </a:r>
            <a:endParaRPr sz="900" dirty="0">
              <a:latin typeface="ＭＳ ゴシック" panose="020B0609070205080204" pitchFamily="49" charset="-128"/>
              <a:ea typeface="ＭＳ ゴシック" panose="020B0609070205080204" pitchFamily="49" charset="-128"/>
              <a:cs typeface="HGGothicE"/>
            </a:endParaRPr>
          </a:p>
        </p:txBody>
      </p:sp>
      <p:sp>
        <p:nvSpPr>
          <p:cNvPr id="6" name="object 6"/>
          <p:cNvSpPr/>
          <p:nvPr/>
        </p:nvSpPr>
        <p:spPr>
          <a:xfrm>
            <a:off x="1760220" y="184404"/>
            <a:ext cx="7208520" cy="881380"/>
          </a:xfrm>
          <a:custGeom>
            <a:avLst/>
            <a:gdLst/>
            <a:ahLst/>
            <a:cxnLst/>
            <a:rect l="l" t="t" r="r" b="b"/>
            <a:pathLst>
              <a:path w="7208520" h="881380">
                <a:moveTo>
                  <a:pt x="7208520" y="0"/>
                </a:moveTo>
                <a:lnTo>
                  <a:pt x="0" y="0"/>
                </a:lnTo>
                <a:lnTo>
                  <a:pt x="0" y="880872"/>
                </a:lnTo>
                <a:lnTo>
                  <a:pt x="7208520" y="880872"/>
                </a:lnTo>
                <a:lnTo>
                  <a:pt x="7208520" y="876300"/>
                </a:lnTo>
                <a:lnTo>
                  <a:pt x="9143" y="876300"/>
                </a:lnTo>
                <a:lnTo>
                  <a:pt x="4572" y="871728"/>
                </a:lnTo>
                <a:lnTo>
                  <a:pt x="9143" y="871728"/>
                </a:lnTo>
                <a:lnTo>
                  <a:pt x="9143" y="10668"/>
                </a:lnTo>
                <a:lnTo>
                  <a:pt x="4572" y="10668"/>
                </a:lnTo>
                <a:lnTo>
                  <a:pt x="9143" y="4572"/>
                </a:lnTo>
                <a:lnTo>
                  <a:pt x="7208520" y="4572"/>
                </a:lnTo>
                <a:lnTo>
                  <a:pt x="7208520" y="0"/>
                </a:lnTo>
                <a:close/>
              </a:path>
              <a:path w="7208520" h="881380">
                <a:moveTo>
                  <a:pt x="9143" y="871728"/>
                </a:moveTo>
                <a:lnTo>
                  <a:pt x="4572" y="871728"/>
                </a:lnTo>
                <a:lnTo>
                  <a:pt x="9143" y="876300"/>
                </a:lnTo>
                <a:lnTo>
                  <a:pt x="9143" y="871728"/>
                </a:lnTo>
                <a:close/>
              </a:path>
              <a:path w="7208520" h="881380">
                <a:moveTo>
                  <a:pt x="7199376" y="871728"/>
                </a:moveTo>
                <a:lnTo>
                  <a:pt x="9143" y="871728"/>
                </a:lnTo>
                <a:lnTo>
                  <a:pt x="9143" y="876300"/>
                </a:lnTo>
                <a:lnTo>
                  <a:pt x="7199376" y="876300"/>
                </a:lnTo>
                <a:lnTo>
                  <a:pt x="7199376" y="871728"/>
                </a:lnTo>
                <a:close/>
              </a:path>
              <a:path w="7208520" h="881380">
                <a:moveTo>
                  <a:pt x="7199376" y="4572"/>
                </a:moveTo>
                <a:lnTo>
                  <a:pt x="7199376" y="876300"/>
                </a:lnTo>
                <a:lnTo>
                  <a:pt x="7203948" y="871728"/>
                </a:lnTo>
                <a:lnTo>
                  <a:pt x="7208520" y="871728"/>
                </a:lnTo>
                <a:lnTo>
                  <a:pt x="7208520" y="10668"/>
                </a:lnTo>
                <a:lnTo>
                  <a:pt x="7203948" y="10668"/>
                </a:lnTo>
                <a:lnTo>
                  <a:pt x="7199376" y="4572"/>
                </a:lnTo>
                <a:close/>
              </a:path>
              <a:path w="7208520" h="881380">
                <a:moveTo>
                  <a:pt x="7208520" y="871728"/>
                </a:moveTo>
                <a:lnTo>
                  <a:pt x="7203948" y="871728"/>
                </a:lnTo>
                <a:lnTo>
                  <a:pt x="7199376" y="876300"/>
                </a:lnTo>
                <a:lnTo>
                  <a:pt x="7208520" y="876300"/>
                </a:lnTo>
                <a:lnTo>
                  <a:pt x="7208520" y="871728"/>
                </a:lnTo>
                <a:close/>
              </a:path>
              <a:path w="7208520" h="881380">
                <a:moveTo>
                  <a:pt x="9143" y="4572"/>
                </a:moveTo>
                <a:lnTo>
                  <a:pt x="4572" y="10668"/>
                </a:lnTo>
                <a:lnTo>
                  <a:pt x="9143" y="10668"/>
                </a:lnTo>
                <a:lnTo>
                  <a:pt x="9143" y="4572"/>
                </a:lnTo>
                <a:close/>
              </a:path>
              <a:path w="7208520" h="881380">
                <a:moveTo>
                  <a:pt x="7199376" y="4572"/>
                </a:moveTo>
                <a:lnTo>
                  <a:pt x="9143" y="4572"/>
                </a:lnTo>
                <a:lnTo>
                  <a:pt x="9143" y="10668"/>
                </a:lnTo>
                <a:lnTo>
                  <a:pt x="7199376" y="10668"/>
                </a:lnTo>
                <a:lnTo>
                  <a:pt x="7199376" y="4572"/>
                </a:lnTo>
                <a:close/>
              </a:path>
              <a:path w="7208520" h="881380">
                <a:moveTo>
                  <a:pt x="7208520" y="4572"/>
                </a:moveTo>
                <a:lnTo>
                  <a:pt x="7199376" y="4572"/>
                </a:lnTo>
                <a:lnTo>
                  <a:pt x="7203948" y="10668"/>
                </a:lnTo>
                <a:lnTo>
                  <a:pt x="7208520" y="10668"/>
                </a:lnTo>
                <a:lnTo>
                  <a:pt x="7208520" y="4572"/>
                </a:lnTo>
                <a:close/>
              </a:path>
            </a:pathLst>
          </a:custGeom>
          <a:solidFill>
            <a:srgbClr val="000000"/>
          </a:solid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5" dirty="0"/>
              <a:t>長崎大学</a:t>
            </a:r>
          </a:p>
        </p:txBody>
      </p:sp>
      <p:sp>
        <p:nvSpPr>
          <p:cNvPr id="8" name="object 8"/>
          <p:cNvSpPr txBox="1"/>
          <p:nvPr/>
        </p:nvSpPr>
        <p:spPr>
          <a:xfrm>
            <a:off x="5464555" y="494791"/>
            <a:ext cx="1243330"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HGGothicE"/>
                <a:cs typeface="HGGothicE"/>
              </a:rPr>
              <a:t>(長崎県)</a:t>
            </a:r>
            <a:endParaRPr sz="2400">
              <a:latin typeface="HGGothicE"/>
              <a:cs typeface="HGGothicE"/>
            </a:endParaRPr>
          </a:p>
        </p:txBody>
      </p:sp>
      <p:sp>
        <p:nvSpPr>
          <p:cNvPr id="9" name="object 9"/>
          <p:cNvSpPr/>
          <p:nvPr/>
        </p:nvSpPr>
        <p:spPr>
          <a:xfrm>
            <a:off x="1760220" y="1176527"/>
            <a:ext cx="7208520" cy="386080"/>
          </a:xfrm>
          <a:custGeom>
            <a:avLst/>
            <a:gdLst/>
            <a:ahLst/>
            <a:cxnLst/>
            <a:rect l="l" t="t" r="r" b="b"/>
            <a:pathLst>
              <a:path w="7208520" h="386080">
                <a:moveTo>
                  <a:pt x="7208520" y="0"/>
                </a:moveTo>
                <a:lnTo>
                  <a:pt x="0" y="0"/>
                </a:lnTo>
                <a:lnTo>
                  <a:pt x="0" y="385572"/>
                </a:lnTo>
                <a:lnTo>
                  <a:pt x="7208520" y="385572"/>
                </a:lnTo>
                <a:lnTo>
                  <a:pt x="7208520" y="381000"/>
                </a:lnTo>
                <a:lnTo>
                  <a:pt x="9143" y="381000"/>
                </a:lnTo>
                <a:lnTo>
                  <a:pt x="4572" y="376427"/>
                </a:lnTo>
                <a:lnTo>
                  <a:pt x="9143" y="376427"/>
                </a:lnTo>
                <a:lnTo>
                  <a:pt x="9143" y="10668"/>
                </a:lnTo>
                <a:lnTo>
                  <a:pt x="4572" y="10668"/>
                </a:lnTo>
                <a:lnTo>
                  <a:pt x="9143" y="4572"/>
                </a:lnTo>
                <a:lnTo>
                  <a:pt x="7208520" y="4572"/>
                </a:lnTo>
                <a:lnTo>
                  <a:pt x="7208520" y="0"/>
                </a:lnTo>
                <a:close/>
              </a:path>
              <a:path w="7208520" h="386080">
                <a:moveTo>
                  <a:pt x="9143" y="376427"/>
                </a:moveTo>
                <a:lnTo>
                  <a:pt x="4572" y="376427"/>
                </a:lnTo>
                <a:lnTo>
                  <a:pt x="9143" y="381000"/>
                </a:lnTo>
                <a:lnTo>
                  <a:pt x="9143" y="376427"/>
                </a:lnTo>
                <a:close/>
              </a:path>
              <a:path w="7208520" h="386080">
                <a:moveTo>
                  <a:pt x="7199376" y="376427"/>
                </a:moveTo>
                <a:lnTo>
                  <a:pt x="9143" y="376427"/>
                </a:lnTo>
                <a:lnTo>
                  <a:pt x="9143" y="381000"/>
                </a:lnTo>
                <a:lnTo>
                  <a:pt x="7199376" y="381000"/>
                </a:lnTo>
                <a:lnTo>
                  <a:pt x="7199376" y="376427"/>
                </a:lnTo>
                <a:close/>
              </a:path>
              <a:path w="7208520" h="386080">
                <a:moveTo>
                  <a:pt x="7199376" y="4572"/>
                </a:moveTo>
                <a:lnTo>
                  <a:pt x="7199376" y="381000"/>
                </a:lnTo>
                <a:lnTo>
                  <a:pt x="7203948" y="376427"/>
                </a:lnTo>
                <a:lnTo>
                  <a:pt x="7208520" y="376427"/>
                </a:lnTo>
                <a:lnTo>
                  <a:pt x="7208520" y="10668"/>
                </a:lnTo>
                <a:lnTo>
                  <a:pt x="7203948" y="10668"/>
                </a:lnTo>
                <a:lnTo>
                  <a:pt x="7199376" y="4572"/>
                </a:lnTo>
                <a:close/>
              </a:path>
              <a:path w="7208520" h="386080">
                <a:moveTo>
                  <a:pt x="7208520" y="376427"/>
                </a:moveTo>
                <a:lnTo>
                  <a:pt x="7203948" y="376427"/>
                </a:lnTo>
                <a:lnTo>
                  <a:pt x="7199376" y="381000"/>
                </a:lnTo>
                <a:lnTo>
                  <a:pt x="7208520" y="381000"/>
                </a:lnTo>
                <a:lnTo>
                  <a:pt x="7208520" y="376427"/>
                </a:lnTo>
                <a:close/>
              </a:path>
              <a:path w="7208520" h="386080">
                <a:moveTo>
                  <a:pt x="9143" y="4572"/>
                </a:moveTo>
                <a:lnTo>
                  <a:pt x="4572" y="10668"/>
                </a:lnTo>
                <a:lnTo>
                  <a:pt x="9143" y="10668"/>
                </a:lnTo>
                <a:lnTo>
                  <a:pt x="9143" y="4572"/>
                </a:lnTo>
                <a:close/>
              </a:path>
              <a:path w="7208520" h="386080">
                <a:moveTo>
                  <a:pt x="7199376" y="4572"/>
                </a:moveTo>
                <a:lnTo>
                  <a:pt x="9143" y="4572"/>
                </a:lnTo>
                <a:lnTo>
                  <a:pt x="9143" y="10668"/>
                </a:lnTo>
                <a:lnTo>
                  <a:pt x="7199376" y="10668"/>
                </a:lnTo>
                <a:lnTo>
                  <a:pt x="7199376" y="4572"/>
                </a:lnTo>
                <a:close/>
              </a:path>
              <a:path w="7208520" h="386080">
                <a:moveTo>
                  <a:pt x="7208520" y="4572"/>
                </a:moveTo>
                <a:lnTo>
                  <a:pt x="7199376" y="4572"/>
                </a:lnTo>
                <a:lnTo>
                  <a:pt x="7203948" y="10668"/>
                </a:lnTo>
                <a:lnTo>
                  <a:pt x="7208520" y="10668"/>
                </a:lnTo>
                <a:lnTo>
                  <a:pt x="7208520" y="4572"/>
                </a:lnTo>
                <a:close/>
              </a:path>
            </a:pathLst>
          </a:custGeom>
          <a:solidFill>
            <a:srgbClr val="000000"/>
          </a:solidFill>
        </p:spPr>
        <p:txBody>
          <a:bodyPr wrap="square" lIns="0" tIns="0" rIns="0" bIns="0" rtlCol="0"/>
          <a:lstStyle/>
          <a:p>
            <a:endParaRPr/>
          </a:p>
        </p:txBody>
      </p:sp>
      <p:sp>
        <p:nvSpPr>
          <p:cNvPr id="10" name="object 10"/>
          <p:cNvSpPr txBox="1"/>
          <p:nvPr/>
        </p:nvSpPr>
        <p:spPr>
          <a:xfrm>
            <a:off x="2645155" y="1223264"/>
            <a:ext cx="543814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MS PGothic"/>
                <a:cs typeface="MS PGothic"/>
              </a:rPr>
              <a:t>研修目的(</a:t>
            </a:r>
            <a:r>
              <a:rPr sz="1800" spc="-10" dirty="0">
                <a:latin typeface="MS PGothic"/>
                <a:cs typeface="MS PGothic"/>
              </a:rPr>
              <a:t>a)(b</a:t>
            </a:r>
            <a:r>
              <a:rPr sz="1800" spc="-15" dirty="0">
                <a:latin typeface="MS PGothic"/>
                <a:cs typeface="MS PGothic"/>
              </a:rPr>
              <a:t>)のどちらにも対応できるようになっている。</a:t>
            </a:r>
            <a:endParaRPr sz="1800">
              <a:latin typeface="MS PGothic"/>
              <a:cs typeface="MS PGothic"/>
            </a:endParaRPr>
          </a:p>
        </p:txBody>
      </p:sp>
      <p:sp>
        <p:nvSpPr>
          <p:cNvPr id="11" name="object 11"/>
          <p:cNvSpPr/>
          <p:nvPr/>
        </p:nvSpPr>
        <p:spPr>
          <a:xfrm>
            <a:off x="3031235" y="1629155"/>
            <a:ext cx="20320" cy="5041900"/>
          </a:xfrm>
          <a:custGeom>
            <a:avLst/>
            <a:gdLst/>
            <a:ahLst/>
            <a:cxnLst/>
            <a:rect l="l" t="t" r="r" b="b"/>
            <a:pathLst>
              <a:path w="20319" h="5041900">
                <a:moveTo>
                  <a:pt x="19812" y="0"/>
                </a:moveTo>
                <a:lnTo>
                  <a:pt x="0" y="0"/>
                </a:lnTo>
                <a:lnTo>
                  <a:pt x="0" y="5041392"/>
                </a:lnTo>
                <a:lnTo>
                  <a:pt x="19812" y="5041392"/>
                </a:lnTo>
                <a:lnTo>
                  <a:pt x="19812" y="0"/>
                </a:lnTo>
                <a:close/>
              </a:path>
            </a:pathLst>
          </a:custGeom>
          <a:solidFill>
            <a:srgbClr val="000000"/>
          </a:solidFill>
        </p:spPr>
        <p:txBody>
          <a:bodyPr wrap="square" lIns="0" tIns="0" rIns="0" bIns="0" rtlCol="0"/>
          <a:lstStyle/>
          <a:p>
            <a:endParaRPr/>
          </a:p>
        </p:txBody>
      </p:sp>
      <p:sp>
        <p:nvSpPr>
          <p:cNvPr id="12" name="object 12"/>
          <p:cNvSpPr/>
          <p:nvPr/>
        </p:nvSpPr>
        <p:spPr>
          <a:xfrm>
            <a:off x="6096000" y="1629155"/>
            <a:ext cx="20320" cy="5041900"/>
          </a:xfrm>
          <a:custGeom>
            <a:avLst/>
            <a:gdLst/>
            <a:ahLst/>
            <a:cxnLst/>
            <a:rect l="l" t="t" r="r" b="b"/>
            <a:pathLst>
              <a:path w="20320" h="5041900">
                <a:moveTo>
                  <a:pt x="19812" y="0"/>
                </a:moveTo>
                <a:lnTo>
                  <a:pt x="0" y="0"/>
                </a:lnTo>
                <a:lnTo>
                  <a:pt x="0" y="5041392"/>
                </a:lnTo>
                <a:lnTo>
                  <a:pt x="19812" y="5041392"/>
                </a:lnTo>
                <a:lnTo>
                  <a:pt x="19812" y="0"/>
                </a:lnTo>
                <a:close/>
              </a:path>
            </a:pathLst>
          </a:custGeom>
          <a:solidFill>
            <a:srgbClr val="000000"/>
          </a:solidFill>
        </p:spPr>
        <p:txBody>
          <a:bodyPr wrap="square" lIns="0" tIns="0" rIns="0" bIns="0" rtlCol="0"/>
          <a:lstStyle/>
          <a:p>
            <a:endParaRPr/>
          </a:p>
        </p:txBody>
      </p:sp>
      <p:sp>
        <p:nvSpPr>
          <p:cNvPr id="13" name="object 13"/>
          <p:cNvSpPr txBox="1"/>
          <p:nvPr/>
        </p:nvSpPr>
        <p:spPr>
          <a:xfrm>
            <a:off x="188468" y="1720088"/>
            <a:ext cx="787400" cy="208279"/>
          </a:xfrm>
          <a:prstGeom prst="rect">
            <a:avLst/>
          </a:prstGeom>
        </p:spPr>
        <p:txBody>
          <a:bodyPr vert="horz" wrap="square" lIns="0" tIns="12700" rIns="0" bIns="0" rtlCol="0">
            <a:spAutoFit/>
          </a:bodyPr>
          <a:lstStyle/>
          <a:p>
            <a:pPr marL="165735" indent="-153035">
              <a:lnSpc>
                <a:spcPct val="100000"/>
              </a:lnSpc>
              <a:spcBef>
                <a:spcPts val="100"/>
              </a:spcBef>
              <a:buSzPct val="91666"/>
              <a:buFont typeface="HGGothicE"/>
              <a:buChar char="■"/>
              <a:tabLst>
                <a:tab pos="165735" algn="l"/>
              </a:tabLst>
            </a:pPr>
            <a:r>
              <a:rPr sz="1200" b="1" spc="-15" dirty="0">
                <a:latin typeface="BIZ UDGothic"/>
                <a:cs typeface="BIZ UDGothic"/>
              </a:rPr>
              <a:t>大学紹介</a:t>
            </a:r>
            <a:endParaRPr sz="1200" dirty="0">
              <a:latin typeface="BIZ UDGothic"/>
              <a:cs typeface="BIZ UDGothic"/>
            </a:endParaRPr>
          </a:p>
        </p:txBody>
      </p:sp>
      <p:sp>
        <p:nvSpPr>
          <p:cNvPr id="14" name="object 14"/>
          <p:cNvSpPr txBox="1"/>
          <p:nvPr/>
        </p:nvSpPr>
        <p:spPr>
          <a:xfrm>
            <a:off x="188468" y="2012695"/>
            <a:ext cx="2726055" cy="2160905"/>
          </a:xfrm>
          <a:prstGeom prst="rect">
            <a:avLst/>
          </a:prstGeom>
        </p:spPr>
        <p:txBody>
          <a:bodyPr vert="horz" wrap="square" lIns="0" tIns="38100" rIns="0" bIns="0" rtlCol="0">
            <a:spAutoFit/>
          </a:bodyPr>
          <a:lstStyle/>
          <a:p>
            <a:pPr marL="12700">
              <a:lnSpc>
                <a:spcPct val="100000"/>
              </a:lnSpc>
              <a:spcBef>
                <a:spcPts val="300"/>
              </a:spcBef>
            </a:pPr>
            <a:r>
              <a:rPr sz="900" b="1" spc="-10" dirty="0">
                <a:latin typeface="ＭＳ ゴシック" panose="020B0609070205080204" pitchFamily="49" charset="-128"/>
                <a:ea typeface="ＭＳ ゴシック" panose="020B0609070205080204" pitchFamily="49" charset="-128"/>
                <a:cs typeface="BIZ UDGothic"/>
              </a:rPr>
              <a:t>① 大学の特色及び概要</a:t>
            </a:r>
            <a:endParaRPr sz="900" dirty="0">
              <a:latin typeface="ＭＳ ゴシック" panose="020B0609070205080204" pitchFamily="49" charset="-128"/>
              <a:ea typeface="ＭＳ ゴシック" panose="020B0609070205080204" pitchFamily="49" charset="-128"/>
              <a:cs typeface="BIZ UDGothic"/>
            </a:endParaRPr>
          </a:p>
          <a:p>
            <a:pPr marL="12700" marR="5080">
              <a:lnSpc>
                <a:spcPct val="100000"/>
              </a:lnSpc>
              <a:spcBef>
                <a:spcPts val="204"/>
              </a:spcBef>
            </a:pPr>
            <a:r>
              <a:rPr sz="900" spc="15" dirty="0">
                <a:latin typeface="ＭＳ ゴシック" panose="020B0609070205080204" pitchFamily="49" charset="-128"/>
                <a:ea typeface="ＭＳ ゴシック" panose="020B0609070205080204" pitchFamily="49" charset="-128"/>
                <a:cs typeface="HGGothicE"/>
              </a:rPr>
              <a:t>長崎大学は、多文化社会学部、教育学部、経済学</a:t>
            </a:r>
            <a:r>
              <a:rPr sz="900" dirty="0">
                <a:latin typeface="ＭＳ ゴシック" panose="020B0609070205080204" pitchFamily="49" charset="-128"/>
                <a:ea typeface="ＭＳ ゴシック" panose="020B0609070205080204" pitchFamily="49" charset="-128"/>
                <a:cs typeface="HGGothicE"/>
              </a:rPr>
              <a:t> </a:t>
            </a:r>
            <a:r>
              <a:rPr sz="900" spc="15" dirty="0">
                <a:latin typeface="ＭＳ ゴシック" panose="020B0609070205080204" pitchFamily="49" charset="-128"/>
                <a:ea typeface="ＭＳ ゴシック" panose="020B0609070205080204" pitchFamily="49" charset="-128"/>
                <a:cs typeface="HGGothicE"/>
              </a:rPr>
              <a:t>部、医学部、歯学部、薬学部、情報データ科学部、工学部、環境科学部、水産学部を持つ総合大学で</a:t>
            </a:r>
            <a:r>
              <a:rPr sz="900" dirty="0">
                <a:latin typeface="ＭＳ ゴシック" panose="020B0609070205080204" pitchFamily="49" charset="-128"/>
                <a:ea typeface="ＭＳ ゴシック" panose="020B0609070205080204" pitchFamily="49" charset="-128"/>
                <a:cs typeface="HGGothicE"/>
              </a:rPr>
              <a:t> </a:t>
            </a:r>
            <a:r>
              <a:rPr sz="900" spc="5" dirty="0">
                <a:latin typeface="ＭＳ ゴシック" panose="020B0609070205080204" pitchFamily="49" charset="-128"/>
                <a:ea typeface="ＭＳ ゴシック" panose="020B0609070205080204" pitchFamily="49" charset="-128"/>
                <a:cs typeface="HGGothicE"/>
              </a:rPr>
              <a:t>あり、7</a:t>
            </a:r>
            <a:r>
              <a:rPr sz="900" dirty="0">
                <a:latin typeface="ＭＳ ゴシック" panose="020B0609070205080204" pitchFamily="49" charset="-128"/>
                <a:ea typeface="ＭＳ ゴシック" panose="020B0609070205080204" pitchFamily="49" charset="-128"/>
                <a:cs typeface="HGGothicE"/>
              </a:rPr>
              <a:t>つの大学院</a:t>
            </a:r>
            <a:r>
              <a:rPr sz="900" spc="10" dirty="0">
                <a:latin typeface="ＭＳ ゴシック" panose="020B0609070205080204" pitchFamily="49" charset="-128"/>
                <a:ea typeface="ＭＳ ゴシック" panose="020B0609070205080204" pitchFamily="49" charset="-128"/>
                <a:cs typeface="HGGothicE"/>
              </a:rPr>
              <a:t>（</a:t>
            </a:r>
            <a:r>
              <a:rPr sz="900" dirty="0">
                <a:latin typeface="ＭＳ ゴシック" panose="020B0609070205080204" pitchFamily="49" charset="-128"/>
                <a:ea typeface="ＭＳ ゴシック" panose="020B0609070205080204" pitchFamily="49" charset="-128"/>
                <a:cs typeface="HGGothicE"/>
              </a:rPr>
              <a:t>多文化社会学研究科、教育学</a:t>
            </a:r>
            <a:r>
              <a:rPr sz="900" spc="15" dirty="0">
                <a:latin typeface="ＭＳ ゴシック" panose="020B0609070205080204" pitchFamily="49" charset="-128"/>
                <a:ea typeface="ＭＳ ゴシック" panose="020B0609070205080204" pitchFamily="49" charset="-128"/>
                <a:cs typeface="HGGothicE"/>
              </a:rPr>
              <a:t>研究科、経済学研究科、工学研究科、水産・環境</a:t>
            </a:r>
            <a:r>
              <a:rPr sz="900" spc="65" dirty="0">
                <a:latin typeface="ＭＳ ゴシック" panose="020B0609070205080204" pitchFamily="49" charset="-128"/>
                <a:ea typeface="ＭＳ ゴシック" panose="020B0609070205080204" pitchFamily="49" charset="-128"/>
                <a:cs typeface="HGGothicE"/>
              </a:rPr>
              <a:t>科学総合研究科、医歯薬学総合研究科、熱帯医</a:t>
            </a:r>
            <a:r>
              <a:rPr sz="900" dirty="0">
                <a:latin typeface="ＭＳ ゴシック" panose="020B0609070205080204" pitchFamily="49" charset="-128"/>
                <a:ea typeface="ＭＳ ゴシック" panose="020B0609070205080204" pitchFamily="49" charset="-128"/>
                <a:cs typeface="HGGothicE"/>
              </a:rPr>
              <a:t>学・グローバルヘルス研究科</a:t>
            </a:r>
            <a:r>
              <a:rPr sz="900" spc="10" dirty="0">
                <a:latin typeface="ＭＳ ゴシック" panose="020B0609070205080204" pitchFamily="49" charset="-128"/>
                <a:ea typeface="ＭＳ ゴシック" panose="020B0609070205080204" pitchFamily="49" charset="-128"/>
                <a:cs typeface="HGGothicE"/>
              </a:rPr>
              <a:t>）と</a:t>
            </a:r>
            <a:r>
              <a:rPr sz="900" spc="-10" dirty="0">
                <a:latin typeface="ＭＳ ゴシック" panose="020B0609070205080204" pitchFamily="49" charset="-128"/>
                <a:ea typeface="ＭＳ ゴシック" panose="020B0609070205080204" pitchFamily="49" charset="-128"/>
                <a:cs typeface="HGGothicE"/>
              </a:rPr>
              <a:t>2</a:t>
            </a:r>
            <a:r>
              <a:rPr sz="900" dirty="0">
                <a:latin typeface="ＭＳ ゴシック" panose="020B0609070205080204" pitchFamily="49" charset="-128"/>
                <a:ea typeface="ＭＳ ゴシック" panose="020B0609070205080204" pitchFamily="49" charset="-128"/>
                <a:cs typeface="HGGothicE"/>
              </a:rPr>
              <a:t>つの研究所（熱</a:t>
            </a:r>
            <a:r>
              <a:rPr sz="900" spc="20" dirty="0">
                <a:latin typeface="ＭＳ ゴシック" panose="020B0609070205080204" pitchFamily="49" charset="-128"/>
                <a:ea typeface="ＭＳ ゴシック" panose="020B0609070205080204" pitchFamily="49" charset="-128"/>
                <a:cs typeface="HGGothicE"/>
              </a:rPr>
              <a:t>帯医学研究所、</a:t>
            </a:r>
            <a:r>
              <a:rPr sz="900" spc="20" dirty="0">
                <a:solidFill>
                  <a:schemeClr val="tx1"/>
                </a:solidFill>
                <a:latin typeface="ＭＳ ゴシック" panose="020B0609070205080204" pitchFamily="49" charset="-128"/>
                <a:ea typeface="ＭＳ ゴシック" panose="020B0609070205080204" pitchFamily="49" charset="-128"/>
                <a:cs typeface="HGGothicE"/>
              </a:rPr>
              <a:t>原爆後障害医療研究所</a:t>
            </a:r>
            <a:r>
              <a:rPr sz="900" spc="35" dirty="0">
                <a:solidFill>
                  <a:schemeClr val="tx1"/>
                </a:solidFill>
                <a:latin typeface="ＭＳ ゴシック" panose="020B0609070205080204" pitchFamily="49" charset="-128"/>
                <a:ea typeface="ＭＳ ゴシック" panose="020B0609070205080204" pitchFamily="49" charset="-128"/>
                <a:cs typeface="HGGothicE"/>
              </a:rPr>
              <a:t>）</a:t>
            </a:r>
            <a:r>
              <a:rPr lang="ja-JP" altLang="en-US" sz="900" spc="35" dirty="0">
                <a:solidFill>
                  <a:schemeClr val="tx1"/>
                </a:solidFill>
                <a:latin typeface="ＭＳ ゴシック" panose="020B0609070205080204" pitchFamily="49" charset="-128"/>
                <a:ea typeface="ＭＳ ゴシック" panose="020B0609070205080204" pitchFamily="49" charset="-128"/>
                <a:cs typeface="HGGothicE"/>
              </a:rPr>
              <a:t>プラネタリーヘルス学環</a:t>
            </a:r>
            <a:r>
              <a:rPr sz="900" spc="15" dirty="0">
                <a:solidFill>
                  <a:schemeClr val="tx1"/>
                </a:solidFill>
                <a:latin typeface="ＭＳ ゴシック" panose="020B0609070205080204" pitchFamily="49" charset="-128"/>
                <a:ea typeface="ＭＳ ゴシック" panose="020B0609070205080204" pitchFamily="49" charset="-128"/>
                <a:cs typeface="HGGothicE"/>
              </a:rPr>
              <a:t>を有する</a:t>
            </a:r>
            <a:r>
              <a:rPr sz="900" dirty="0">
                <a:solidFill>
                  <a:schemeClr val="tx1"/>
                </a:solidFill>
                <a:latin typeface="ＭＳ ゴシック" panose="020B0609070205080204" pitchFamily="49" charset="-128"/>
                <a:ea typeface="ＭＳ ゴシック" panose="020B0609070205080204" pitchFamily="49" charset="-128"/>
                <a:cs typeface="HGGothicE"/>
              </a:rPr>
              <a:t> </a:t>
            </a:r>
            <a:r>
              <a:rPr sz="900" spc="35" dirty="0">
                <a:solidFill>
                  <a:schemeClr val="tx1"/>
                </a:solidFill>
                <a:latin typeface="ＭＳ ゴシック" panose="020B0609070205080204" pitchFamily="49" charset="-128"/>
                <a:ea typeface="ＭＳ ゴシック" panose="020B0609070205080204" pitchFamily="49" charset="-128"/>
                <a:cs typeface="HGGothicE"/>
              </a:rPr>
              <a:t>教員数約</a:t>
            </a:r>
            <a:r>
              <a:rPr sz="900" spc="-10" dirty="0">
                <a:solidFill>
                  <a:schemeClr val="tx1"/>
                </a:solidFill>
                <a:latin typeface="ＭＳ ゴシック" panose="020B0609070205080204" pitchFamily="49" charset="-128"/>
                <a:ea typeface="ＭＳ ゴシック" panose="020B0609070205080204" pitchFamily="49" charset="-128"/>
                <a:cs typeface="HGGothicE"/>
              </a:rPr>
              <a:t>1,</a:t>
            </a:r>
            <a:r>
              <a:rPr sz="900" spc="5" dirty="0">
                <a:solidFill>
                  <a:schemeClr val="tx1"/>
                </a:solidFill>
                <a:latin typeface="ＭＳ ゴシック" panose="020B0609070205080204" pitchFamily="49" charset="-128"/>
                <a:ea typeface="ＭＳ ゴシック" panose="020B0609070205080204" pitchFamily="49" charset="-128"/>
                <a:cs typeface="HGGothicE"/>
              </a:rPr>
              <a:t>2</a:t>
            </a:r>
            <a:r>
              <a:rPr sz="900" spc="-10" dirty="0">
                <a:solidFill>
                  <a:schemeClr val="tx1"/>
                </a:solidFill>
                <a:latin typeface="ＭＳ ゴシック" panose="020B0609070205080204" pitchFamily="49" charset="-128"/>
                <a:ea typeface="ＭＳ ゴシック" panose="020B0609070205080204" pitchFamily="49" charset="-128"/>
                <a:cs typeface="HGGothicE"/>
              </a:rPr>
              <a:t>4</a:t>
            </a:r>
            <a:r>
              <a:rPr lang="en-US" altLang="ja-JP" sz="900" spc="30" dirty="0">
                <a:solidFill>
                  <a:schemeClr val="tx1"/>
                </a:solidFill>
                <a:latin typeface="ＭＳ ゴシック" panose="020B0609070205080204" pitchFamily="49" charset="-128"/>
                <a:ea typeface="ＭＳ ゴシック" panose="020B0609070205080204" pitchFamily="49" charset="-128"/>
                <a:cs typeface="HGGothicE"/>
              </a:rPr>
              <a:t>8</a:t>
            </a:r>
            <a:r>
              <a:rPr sz="900" spc="30" dirty="0">
                <a:solidFill>
                  <a:schemeClr val="tx1"/>
                </a:solidFill>
                <a:latin typeface="ＭＳ ゴシック" panose="020B0609070205080204" pitchFamily="49" charset="-128"/>
                <a:ea typeface="ＭＳ ゴシック" panose="020B0609070205080204" pitchFamily="49" charset="-128"/>
                <a:cs typeface="HGGothicE"/>
              </a:rPr>
              <a:t>人、学生数約</a:t>
            </a:r>
            <a:r>
              <a:rPr sz="900" spc="-20" dirty="0">
                <a:solidFill>
                  <a:schemeClr val="tx1"/>
                </a:solidFill>
                <a:latin typeface="ＭＳ ゴシック" panose="020B0609070205080204" pitchFamily="49" charset="-128"/>
                <a:ea typeface="ＭＳ ゴシック" panose="020B0609070205080204" pitchFamily="49" charset="-128"/>
                <a:cs typeface="HGGothicE"/>
              </a:rPr>
              <a:t>9</a:t>
            </a:r>
            <a:r>
              <a:rPr sz="900" spc="5" dirty="0">
                <a:solidFill>
                  <a:schemeClr val="tx1"/>
                </a:solidFill>
                <a:latin typeface="ＭＳ ゴシック" panose="020B0609070205080204" pitchFamily="49" charset="-128"/>
                <a:ea typeface="ＭＳ ゴシック" panose="020B0609070205080204" pitchFamily="49" charset="-128"/>
                <a:cs typeface="HGGothicE"/>
              </a:rPr>
              <a:t>,</a:t>
            </a:r>
            <a:r>
              <a:rPr sz="900" spc="-10" dirty="0">
                <a:solidFill>
                  <a:schemeClr val="tx1"/>
                </a:solidFill>
                <a:latin typeface="ＭＳ ゴシック" panose="020B0609070205080204" pitchFamily="49" charset="-128"/>
                <a:ea typeface="ＭＳ ゴシック" panose="020B0609070205080204" pitchFamily="49" charset="-128"/>
                <a:cs typeface="HGGothicE"/>
              </a:rPr>
              <a:t>0</a:t>
            </a:r>
            <a:r>
              <a:rPr lang="en-US" altLang="ja-JP" sz="900" spc="5" dirty="0">
                <a:solidFill>
                  <a:schemeClr val="tx1"/>
                </a:solidFill>
                <a:latin typeface="ＭＳ ゴシック" panose="020B0609070205080204" pitchFamily="49" charset="-128"/>
                <a:ea typeface="ＭＳ ゴシック" panose="020B0609070205080204" pitchFamily="49" charset="-128"/>
                <a:cs typeface="HGGothicE"/>
              </a:rPr>
              <a:t>9</a:t>
            </a:r>
            <a:r>
              <a:rPr sz="900" spc="30" dirty="0">
                <a:solidFill>
                  <a:schemeClr val="tx1"/>
                </a:solidFill>
                <a:latin typeface="ＭＳ ゴシック" panose="020B0609070205080204" pitchFamily="49" charset="-128"/>
                <a:ea typeface="ＭＳ ゴシック" panose="020B0609070205080204" pitchFamily="49" charset="-128"/>
                <a:cs typeface="HGGothicE"/>
              </a:rPr>
              <a:t>0</a:t>
            </a:r>
            <a:r>
              <a:rPr sz="900" spc="25" dirty="0">
                <a:solidFill>
                  <a:schemeClr val="tx1"/>
                </a:solidFill>
                <a:latin typeface="ＭＳ ゴシック" panose="020B0609070205080204" pitchFamily="49" charset="-128"/>
                <a:ea typeface="ＭＳ ゴシック" panose="020B0609070205080204" pitchFamily="49" charset="-128"/>
                <a:cs typeface="HGGothicE"/>
              </a:rPr>
              <a:t>人の国立大学法</a:t>
            </a:r>
            <a:r>
              <a:rPr sz="900" dirty="0">
                <a:solidFill>
                  <a:schemeClr val="tx1"/>
                </a:solidFill>
                <a:latin typeface="ＭＳ ゴシック" panose="020B0609070205080204" pitchFamily="49" charset="-128"/>
                <a:ea typeface="ＭＳ ゴシック" panose="020B0609070205080204" pitchFamily="49" charset="-128"/>
                <a:cs typeface="HGGothicE"/>
              </a:rPr>
              <a:t>人である</a:t>
            </a:r>
            <a:r>
              <a:rPr sz="900" dirty="0">
                <a:latin typeface="ＭＳ ゴシック" panose="020B0609070205080204" pitchFamily="49" charset="-128"/>
                <a:ea typeface="ＭＳ ゴシック" panose="020B0609070205080204" pitchFamily="49" charset="-128"/>
                <a:cs typeface="HGGothicE"/>
              </a:rPr>
              <a:t>。</a:t>
            </a:r>
          </a:p>
          <a:p>
            <a:pPr marL="12700" marR="117475" algn="just">
              <a:lnSpc>
                <a:spcPct val="100000"/>
              </a:lnSpc>
              <a:spcBef>
                <a:spcPts val="204"/>
              </a:spcBef>
            </a:pPr>
            <a:r>
              <a:rPr sz="900" spc="-5" dirty="0">
                <a:latin typeface="ＭＳ ゴシック" panose="020B0609070205080204" pitchFamily="49" charset="-128"/>
                <a:ea typeface="ＭＳ ゴシック" panose="020B0609070205080204" pitchFamily="49" charset="-128"/>
                <a:cs typeface="HGGothicE"/>
              </a:rPr>
              <a:t>長崎大学は、長崎に根付く伝統的な文化を継承しつつ、豊かな心を育み、地球の平和を支える科学を創造することによって、社会の調和的発展に貢献することを理念としている。</a:t>
            </a:r>
            <a:endParaRPr sz="900" dirty="0">
              <a:latin typeface="ＭＳ ゴシック" panose="020B0609070205080204" pitchFamily="49" charset="-128"/>
              <a:ea typeface="ＭＳ ゴシック" panose="020B0609070205080204" pitchFamily="49" charset="-128"/>
              <a:cs typeface="HGGothicE"/>
            </a:endParaRPr>
          </a:p>
        </p:txBody>
      </p:sp>
      <p:sp>
        <p:nvSpPr>
          <p:cNvPr id="15" name="object 15"/>
          <p:cNvSpPr txBox="1"/>
          <p:nvPr/>
        </p:nvSpPr>
        <p:spPr>
          <a:xfrm>
            <a:off x="6255139" y="1710144"/>
            <a:ext cx="1549400" cy="197490"/>
          </a:xfrm>
          <a:prstGeom prst="rect">
            <a:avLst/>
          </a:prstGeom>
        </p:spPr>
        <p:txBody>
          <a:bodyPr vert="horz" wrap="square" lIns="0" tIns="12700" rIns="0" bIns="0" rtlCol="0">
            <a:spAutoFit/>
          </a:bodyPr>
          <a:lstStyle/>
          <a:p>
            <a:pPr marL="165735" indent="-153035">
              <a:lnSpc>
                <a:spcPct val="100000"/>
              </a:lnSpc>
              <a:spcBef>
                <a:spcPts val="100"/>
              </a:spcBef>
              <a:buSzPct val="91666"/>
              <a:buChar char="■"/>
              <a:tabLst>
                <a:tab pos="165735" algn="l"/>
              </a:tabLst>
            </a:pPr>
            <a:r>
              <a:rPr sz="1200" b="1" spc="-10" dirty="0">
                <a:latin typeface="ＭＳ ゴシック" panose="020B0609070205080204" pitchFamily="49" charset="-128"/>
                <a:ea typeface="ＭＳ ゴシック" panose="020B0609070205080204" pitchFamily="49" charset="-128"/>
                <a:cs typeface="BIZ UDGothic"/>
              </a:rPr>
              <a:t>研修・コースの概要</a:t>
            </a:r>
            <a:endParaRPr sz="1200" dirty="0">
              <a:latin typeface="ＭＳ ゴシック" panose="020B0609070205080204" pitchFamily="49" charset="-128"/>
              <a:ea typeface="ＭＳ ゴシック" panose="020B0609070205080204" pitchFamily="49" charset="-128"/>
              <a:cs typeface="BIZ UDGothic"/>
            </a:endParaRPr>
          </a:p>
        </p:txBody>
      </p:sp>
      <p:sp>
        <p:nvSpPr>
          <p:cNvPr id="16" name="object 16"/>
          <p:cNvSpPr txBox="1"/>
          <p:nvPr/>
        </p:nvSpPr>
        <p:spPr>
          <a:xfrm>
            <a:off x="6256062" y="1968260"/>
            <a:ext cx="2613660" cy="574040"/>
          </a:xfrm>
          <a:prstGeom prst="rect">
            <a:avLst/>
          </a:prstGeom>
        </p:spPr>
        <p:txBody>
          <a:bodyPr vert="horz" wrap="square" lIns="0" tIns="12700" rIns="0" bIns="0" rtlCol="0">
            <a:spAutoFit/>
          </a:bodyPr>
          <a:lstStyle/>
          <a:p>
            <a:pPr marL="12700">
              <a:lnSpc>
                <a:spcPct val="100000"/>
              </a:lnSpc>
              <a:spcBef>
                <a:spcPts val="100"/>
              </a:spcBef>
            </a:pPr>
            <a:r>
              <a:rPr sz="900" b="1" spc="-10" dirty="0">
                <a:latin typeface="ＭＳ ゴシック" panose="020B0609070205080204" pitchFamily="49" charset="-128"/>
                <a:ea typeface="ＭＳ ゴシック" panose="020B0609070205080204" pitchFamily="49" charset="-128"/>
                <a:cs typeface="BIZ UDGothic"/>
              </a:rPr>
              <a:t>① 研修・コースの目的</a:t>
            </a:r>
            <a:endParaRPr sz="900" dirty="0">
              <a:latin typeface="ＭＳ ゴシック" panose="020B0609070205080204" pitchFamily="49" charset="-128"/>
              <a:ea typeface="ＭＳ ゴシック" panose="020B0609070205080204" pitchFamily="49" charset="-128"/>
              <a:cs typeface="BIZ UDGothic"/>
            </a:endParaRPr>
          </a:p>
          <a:p>
            <a:pPr marL="12700">
              <a:lnSpc>
                <a:spcPct val="100000"/>
              </a:lnSpc>
            </a:pPr>
            <a:r>
              <a:rPr sz="900" spc="-10" dirty="0">
                <a:latin typeface="ＭＳ ゴシック" panose="020B0609070205080204" pitchFamily="49" charset="-128"/>
                <a:ea typeface="ＭＳ ゴシック" panose="020B0609070205080204" pitchFamily="49" charset="-128"/>
                <a:cs typeface="HGGothicE"/>
              </a:rPr>
              <a:t>a)主に日本事情・日本文化に関する研修</a:t>
            </a:r>
            <a:endParaRPr sz="900" dirty="0">
              <a:latin typeface="ＭＳ ゴシック" panose="020B0609070205080204" pitchFamily="49" charset="-128"/>
              <a:ea typeface="ＭＳ ゴシック" panose="020B0609070205080204" pitchFamily="49" charset="-128"/>
              <a:cs typeface="HGGothicE"/>
            </a:endParaRPr>
          </a:p>
          <a:p>
            <a:pPr marL="12700" marR="5080">
              <a:lnSpc>
                <a:spcPct val="100000"/>
              </a:lnSpc>
            </a:pPr>
            <a:r>
              <a:rPr sz="900" spc="-5" dirty="0">
                <a:latin typeface="ＭＳ ゴシック" panose="020B0609070205080204" pitchFamily="49" charset="-128"/>
                <a:ea typeface="ＭＳ ゴシック" panose="020B0609070205080204" pitchFamily="49" charset="-128"/>
                <a:cs typeface="HGGothicE"/>
              </a:rPr>
              <a:t>日本事情・日本文化に関する研修を主とし、補助的に日本語能力の向上のために研修を行うもの。</a:t>
            </a:r>
            <a:endParaRPr sz="900" dirty="0">
              <a:latin typeface="ＭＳ ゴシック" panose="020B0609070205080204" pitchFamily="49" charset="-128"/>
              <a:ea typeface="ＭＳ ゴシック" panose="020B0609070205080204" pitchFamily="49" charset="-128"/>
              <a:cs typeface="HGGothicE"/>
            </a:endParaRPr>
          </a:p>
        </p:txBody>
      </p:sp>
      <p:sp>
        <p:nvSpPr>
          <p:cNvPr id="17" name="object 17"/>
          <p:cNvSpPr txBox="1"/>
          <p:nvPr/>
        </p:nvSpPr>
        <p:spPr>
          <a:xfrm>
            <a:off x="6270753" y="2644263"/>
            <a:ext cx="2613660" cy="436880"/>
          </a:xfrm>
          <a:prstGeom prst="rect">
            <a:avLst/>
          </a:prstGeom>
        </p:spPr>
        <p:txBody>
          <a:bodyPr vert="horz" wrap="square" lIns="0" tIns="12700" rIns="0" bIns="0" rtlCol="0">
            <a:spAutoFit/>
          </a:bodyPr>
          <a:lstStyle/>
          <a:p>
            <a:pPr marL="12700">
              <a:lnSpc>
                <a:spcPct val="100000"/>
              </a:lnSpc>
              <a:spcBef>
                <a:spcPts val="100"/>
              </a:spcBef>
            </a:pPr>
            <a:r>
              <a:rPr sz="900" spc="-10" dirty="0">
                <a:latin typeface="ＭＳ ゴシック" panose="020B0609070205080204" pitchFamily="49" charset="-128"/>
                <a:ea typeface="ＭＳ ゴシック" panose="020B0609070205080204" pitchFamily="49" charset="-128"/>
                <a:cs typeface="HGGothicE"/>
              </a:rPr>
              <a:t>b)主に日本語能力の向上のための研修</a:t>
            </a:r>
            <a:endParaRPr sz="900" dirty="0">
              <a:latin typeface="ＭＳ ゴシック" panose="020B0609070205080204" pitchFamily="49" charset="-128"/>
              <a:ea typeface="ＭＳ ゴシック" panose="020B0609070205080204" pitchFamily="49" charset="-128"/>
              <a:cs typeface="HGGothicE"/>
            </a:endParaRPr>
          </a:p>
          <a:p>
            <a:pPr marL="12700" marR="5080">
              <a:lnSpc>
                <a:spcPct val="100000"/>
              </a:lnSpc>
            </a:pPr>
            <a:r>
              <a:rPr sz="900" spc="-5" dirty="0">
                <a:latin typeface="ＭＳ ゴシック" panose="020B0609070205080204" pitchFamily="49" charset="-128"/>
                <a:ea typeface="ＭＳ ゴシック" panose="020B0609070205080204" pitchFamily="49" charset="-128"/>
                <a:cs typeface="HGGothicE"/>
              </a:rPr>
              <a:t>日本語能力の向上のための研修を主とし、補助的に日本事情・日本文化に関する研修を行うもの。</a:t>
            </a:r>
            <a:endParaRPr sz="900" dirty="0">
              <a:latin typeface="ＭＳ ゴシック" panose="020B0609070205080204" pitchFamily="49" charset="-128"/>
              <a:ea typeface="ＭＳ ゴシック" panose="020B0609070205080204" pitchFamily="49" charset="-128"/>
              <a:cs typeface="HGGothicE"/>
            </a:endParaRPr>
          </a:p>
        </p:txBody>
      </p:sp>
      <p:sp>
        <p:nvSpPr>
          <p:cNvPr id="18" name="object 18"/>
          <p:cNvSpPr txBox="1"/>
          <p:nvPr/>
        </p:nvSpPr>
        <p:spPr>
          <a:xfrm>
            <a:off x="6249574" y="3145500"/>
            <a:ext cx="2614930" cy="1536318"/>
          </a:xfrm>
          <a:prstGeom prst="rect">
            <a:avLst/>
          </a:prstGeom>
        </p:spPr>
        <p:txBody>
          <a:bodyPr vert="horz" wrap="square" lIns="0" tIns="12700" rIns="0" bIns="0" rtlCol="0">
            <a:spAutoFit/>
          </a:bodyPr>
          <a:lstStyle/>
          <a:p>
            <a:pPr marL="12700">
              <a:lnSpc>
                <a:spcPct val="100000"/>
              </a:lnSpc>
              <a:spcBef>
                <a:spcPts val="100"/>
              </a:spcBef>
            </a:pPr>
            <a:r>
              <a:rPr sz="900" b="1" spc="-10" dirty="0">
                <a:latin typeface="ＭＳ ゴシック" panose="020B0609070205080204" pitchFamily="49" charset="-128"/>
                <a:ea typeface="ＭＳ ゴシック" panose="020B0609070205080204" pitchFamily="49" charset="-128"/>
                <a:cs typeface="BIZ UDGothic"/>
              </a:rPr>
              <a:t>② 研修・コースの特色</a:t>
            </a:r>
            <a:endParaRPr sz="900" dirty="0">
              <a:latin typeface="ＭＳ ゴシック" panose="020B0609070205080204" pitchFamily="49" charset="-128"/>
              <a:ea typeface="ＭＳ ゴシック" panose="020B0609070205080204" pitchFamily="49" charset="-128"/>
              <a:cs typeface="BIZ UDGothic"/>
            </a:endParaRPr>
          </a:p>
          <a:p>
            <a:pPr marL="12700" marR="5080">
              <a:lnSpc>
                <a:spcPct val="100000"/>
              </a:lnSpc>
            </a:pPr>
            <a:r>
              <a:rPr sz="900" dirty="0">
                <a:latin typeface="ＭＳ ゴシック" panose="020B0609070205080204" pitchFamily="49" charset="-128"/>
                <a:ea typeface="ＭＳ ゴシック" panose="020B0609070205080204" pitchFamily="49" charset="-128"/>
                <a:cs typeface="HGGothicE"/>
              </a:rPr>
              <a:t>長崎大学では日研生の留学目的</a:t>
            </a:r>
            <a:r>
              <a:rPr sz="900" spc="-10" dirty="0">
                <a:latin typeface="ＭＳ ゴシック" panose="020B0609070205080204" pitchFamily="49" charset="-128"/>
                <a:ea typeface="ＭＳ ゴシック" panose="020B0609070205080204" pitchFamily="49" charset="-128"/>
                <a:cs typeface="MS PGothic"/>
              </a:rPr>
              <a:t>(a)(b)</a:t>
            </a:r>
            <a:r>
              <a:rPr sz="900" spc="-10" dirty="0">
                <a:latin typeface="ＭＳ ゴシック" panose="020B0609070205080204" pitchFamily="49" charset="-128"/>
                <a:ea typeface="ＭＳ ゴシック" panose="020B0609070205080204" pitchFamily="49" charset="-128"/>
                <a:cs typeface="HGGothicE"/>
              </a:rPr>
              <a:t>のどちらにも</a:t>
            </a:r>
            <a:r>
              <a:rPr sz="900" dirty="0">
                <a:latin typeface="ＭＳ ゴシック" panose="020B0609070205080204" pitchFamily="49" charset="-128"/>
                <a:ea typeface="ＭＳ ゴシック" panose="020B0609070205080204" pitchFamily="49" charset="-128"/>
                <a:cs typeface="HGGothicE"/>
              </a:rPr>
              <a:t>対応できるように配慮している。本学の</a:t>
            </a:r>
            <a:r>
              <a:rPr sz="900" dirty="0">
                <a:latin typeface="ＭＳ ゴシック" panose="020B0609070205080204" pitchFamily="49" charset="-128"/>
                <a:ea typeface="ＭＳ ゴシック" panose="020B0609070205080204" pitchFamily="49" charset="-128"/>
                <a:cs typeface="MS PGothic"/>
              </a:rPr>
              <a:t>3</a:t>
            </a:r>
            <a:r>
              <a:rPr sz="900" spc="-15" dirty="0">
                <a:latin typeface="ＭＳ ゴシック" panose="020B0609070205080204" pitchFamily="49" charset="-128"/>
                <a:ea typeface="ＭＳ ゴシック" panose="020B0609070205080204" pitchFamily="49" charset="-128"/>
                <a:cs typeface="HGGothicE"/>
              </a:rPr>
              <a:t>つの学部</a:t>
            </a:r>
            <a:r>
              <a:rPr sz="900" dirty="0">
                <a:latin typeface="ＭＳ ゴシック" panose="020B0609070205080204" pitchFamily="49" charset="-128"/>
                <a:ea typeface="ＭＳ ゴシック" panose="020B0609070205080204" pitchFamily="49" charset="-128"/>
                <a:cs typeface="HGGothicE"/>
              </a:rPr>
              <a:t>（多文化社会学部、教育学部、経済学部）</a:t>
            </a:r>
            <a:r>
              <a:rPr sz="900" spc="-20" dirty="0">
                <a:latin typeface="ＭＳ ゴシック" panose="020B0609070205080204" pitchFamily="49" charset="-128"/>
                <a:ea typeface="ＭＳ ゴシック" panose="020B0609070205080204" pitchFamily="49" charset="-128"/>
                <a:cs typeface="HGGothicE"/>
              </a:rPr>
              <a:t>のうち</a:t>
            </a:r>
            <a:r>
              <a:rPr sz="900" spc="-5" dirty="0">
                <a:latin typeface="ＭＳ ゴシック" panose="020B0609070205080204" pitchFamily="49" charset="-128"/>
                <a:ea typeface="ＭＳ ゴシック" panose="020B0609070205080204" pitchFamily="49" charset="-128"/>
                <a:cs typeface="HGGothicE"/>
              </a:rPr>
              <a:t>から日研生の学業目標達成を最も効率的に支援できる学部に所属し、当該分野の指導教員の履修指導に基づいて日研生の希望に沿った科目等を履修するとともに、留学生教育・支援センター日本語担当の教員の指導の下、日研生の日本語能力に応じた日本語・日本研究科目も履修できる教育カリキュラム体制を準備している。</a:t>
            </a:r>
            <a:endParaRPr sz="900" dirty="0">
              <a:latin typeface="ＭＳ ゴシック" panose="020B0609070205080204" pitchFamily="49" charset="-128"/>
              <a:ea typeface="ＭＳ ゴシック" panose="020B0609070205080204" pitchFamily="49" charset="-128"/>
              <a:cs typeface="HGGothicE"/>
            </a:endParaRPr>
          </a:p>
        </p:txBody>
      </p:sp>
      <p:sp>
        <p:nvSpPr>
          <p:cNvPr id="19" name="object 19"/>
          <p:cNvSpPr txBox="1"/>
          <p:nvPr/>
        </p:nvSpPr>
        <p:spPr>
          <a:xfrm>
            <a:off x="6244120" y="4746175"/>
            <a:ext cx="2065020" cy="299720"/>
          </a:xfrm>
          <a:prstGeom prst="rect">
            <a:avLst/>
          </a:prstGeom>
        </p:spPr>
        <p:txBody>
          <a:bodyPr vert="horz" wrap="square" lIns="0" tIns="12700" rIns="0" bIns="0" rtlCol="0">
            <a:spAutoFit/>
          </a:bodyPr>
          <a:lstStyle/>
          <a:p>
            <a:pPr marL="12700">
              <a:lnSpc>
                <a:spcPct val="100000"/>
              </a:lnSpc>
              <a:spcBef>
                <a:spcPts val="100"/>
              </a:spcBef>
            </a:pPr>
            <a:r>
              <a:rPr sz="900" b="1" spc="-40" dirty="0">
                <a:latin typeface="ＭＳ ゴシック" panose="020B0609070205080204" pitchFamily="49" charset="-128"/>
                <a:ea typeface="ＭＳ ゴシック" panose="020B0609070205080204" pitchFamily="49" charset="-128"/>
                <a:cs typeface="BIZ UDGothic"/>
              </a:rPr>
              <a:t>③ </a:t>
            </a:r>
            <a:r>
              <a:rPr sz="900" b="1" spc="-40" dirty="0" err="1">
                <a:latin typeface="ＭＳ ゴシック" panose="020B0609070205080204" pitchFamily="49" charset="-128"/>
                <a:ea typeface="ＭＳ ゴシック" panose="020B0609070205080204" pitchFamily="49" charset="-128"/>
                <a:cs typeface="BIZ UDGothic"/>
              </a:rPr>
              <a:t>受入定員</a:t>
            </a:r>
            <a:endParaRPr lang="en-US" altLang="ja-JP" sz="900" b="1" spc="-40" dirty="0">
              <a:latin typeface="ＭＳ ゴシック" panose="020B0609070205080204" pitchFamily="49" charset="-128"/>
              <a:ea typeface="ＭＳ ゴシック" panose="020B0609070205080204" pitchFamily="49" charset="-128"/>
              <a:cs typeface="BIZ UDGothic"/>
            </a:endParaRPr>
          </a:p>
          <a:p>
            <a:pPr marL="12700">
              <a:lnSpc>
                <a:spcPct val="100000"/>
              </a:lnSpc>
              <a:spcBef>
                <a:spcPts val="100"/>
              </a:spcBef>
            </a:pPr>
            <a:r>
              <a:rPr sz="900" dirty="0">
                <a:latin typeface="ＭＳ ゴシック" panose="020B0609070205080204" pitchFamily="49" charset="-128"/>
                <a:ea typeface="ＭＳ ゴシック" panose="020B0609070205080204" pitchFamily="49" charset="-128"/>
                <a:cs typeface="MS PGothic"/>
              </a:rPr>
              <a:t>8</a:t>
            </a:r>
            <a:r>
              <a:rPr sz="900" dirty="0">
                <a:latin typeface="ＭＳ ゴシック" panose="020B0609070205080204" pitchFamily="49" charset="-128"/>
                <a:ea typeface="ＭＳ ゴシック" panose="020B0609070205080204" pitchFamily="49" charset="-128"/>
                <a:cs typeface="HGGothicE"/>
              </a:rPr>
              <a:t>名（大使館推薦</a:t>
            </a:r>
            <a:r>
              <a:rPr sz="900" dirty="0">
                <a:latin typeface="ＭＳ ゴシック" panose="020B0609070205080204" pitchFamily="49" charset="-128"/>
                <a:ea typeface="ＭＳ ゴシック" panose="020B0609070205080204" pitchFamily="49" charset="-128"/>
                <a:cs typeface="MS PGothic"/>
              </a:rPr>
              <a:t>6</a:t>
            </a:r>
            <a:r>
              <a:rPr sz="900" dirty="0">
                <a:latin typeface="ＭＳ ゴシック" panose="020B0609070205080204" pitchFamily="49" charset="-128"/>
                <a:ea typeface="ＭＳ ゴシック" panose="020B0609070205080204" pitchFamily="49" charset="-128"/>
                <a:cs typeface="HGGothicE"/>
              </a:rPr>
              <a:t>名、大学推薦</a:t>
            </a:r>
            <a:r>
              <a:rPr sz="900" spc="-10" dirty="0">
                <a:latin typeface="ＭＳ ゴシック" panose="020B0609070205080204" pitchFamily="49" charset="-128"/>
                <a:ea typeface="ＭＳ ゴシック" panose="020B0609070205080204" pitchFamily="49" charset="-128"/>
                <a:cs typeface="MS PGothic"/>
              </a:rPr>
              <a:t>2</a:t>
            </a:r>
            <a:r>
              <a:rPr sz="900" dirty="0">
                <a:latin typeface="ＭＳ ゴシック" panose="020B0609070205080204" pitchFamily="49" charset="-128"/>
                <a:ea typeface="ＭＳ ゴシック" panose="020B0609070205080204" pitchFamily="49" charset="-128"/>
                <a:cs typeface="HGGothicE"/>
              </a:rPr>
              <a:t>名</a:t>
            </a:r>
            <a:r>
              <a:rPr sz="900" spc="-50" dirty="0">
                <a:latin typeface="ＭＳ ゴシック" panose="020B0609070205080204" pitchFamily="49" charset="-128"/>
                <a:ea typeface="ＭＳ ゴシック" panose="020B0609070205080204" pitchFamily="49" charset="-128"/>
                <a:cs typeface="HGGothicE"/>
              </a:rPr>
              <a:t>）</a:t>
            </a:r>
            <a:endParaRPr sz="900" dirty="0">
              <a:latin typeface="ＭＳ ゴシック" panose="020B0609070205080204" pitchFamily="49" charset="-128"/>
              <a:ea typeface="ＭＳ ゴシック" panose="020B0609070205080204" pitchFamily="49" charset="-128"/>
              <a:cs typeface="HGGothicE"/>
            </a:endParaRPr>
          </a:p>
        </p:txBody>
      </p:sp>
      <p:sp>
        <p:nvSpPr>
          <p:cNvPr id="20" name="object 20"/>
          <p:cNvSpPr txBox="1"/>
          <p:nvPr/>
        </p:nvSpPr>
        <p:spPr>
          <a:xfrm>
            <a:off x="6218301" y="5157653"/>
            <a:ext cx="2645410" cy="592470"/>
          </a:xfrm>
          <a:prstGeom prst="rect">
            <a:avLst/>
          </a:prstGeom>
        </p:spPr>
        <p:txBody>
          <a:bodyPr vert="horz" wrap="square" lIns="0" tIns="12700" rIns="0" bIns="0" rtlCol="0">
            <a:spAutoFit/>
          </a:bodyPr>
          <a:lstStyle/>
          <a:p>
            <a:pPr marL="12700">
              <a:lnSpc>
                <a:spcPct val="100000"/>
              </a:lnSpc>
              <a:spcBef>
                <a:spcPts val="100"/>
              </a:spcBef>
            </a:pPr>
            <a:r>
              <a:rPr sz="900" b="1" spc="-10" dirty="0">
                <a:latin typeface="ＭＳ ゴシック" panose="020B0609070205080204" pitchFamily="49" charset="-128"/>
                <a:ea typeface="ＭＳ ゴシック" panose="020B0609070205080204" pitchFamily="49" charset="-128"/>
                <a:cs typeface="BIZ UDGothic"/>
              </a:rPr>
              <a:t>④ </a:t>
            </a:r>
            <a:r>
              <a:rPr sz="900" b="1" spc="-10" dirty="0" err="1">
                <a:latin typeface="ＭＳ ゴシック" panose="020B0609070205080204" pitchFamily="49" charset="-128"/>
                <a:ea typeface="ＭＳ ゴシック" panose="020B0609070205080204" pitchFamily="49" charset="-128"/>
                <a:cs typeface="BIZ UDGothic"/>
              </a:rPr>
              <a:t>受講希望者の資格、条件等</a:t>
            </a:r>
            <a:endParaRPr lang="en-US" altLang="ja-JP" sz="900" b="1" spc="-10" dirty="0">
              <a:latin typeface="ＭＳ ゴシック" panose="020B0609070205080204" pitchFamily="49" charset="-128"/>
              <a:ea typeface="ＭＳ ゴシック" panose="020B0609070205080204" pitchFamily="49" charset="-128"/>
              <a:cs typeface="BIZ UDGothic"/>
            </a:endParaRPr>
          </a:p>
          <a:p>
            <a:pPr marL="12700">
              <a:lnSpc>
                <a:spcPct val="100000"/>
              </a:lnSpc>
              <a:spcBef>
                <a:spcPts val="100"/>
              </a:spcBef>
            </a:pPr>
            <a:r>
              <a:rPr sz="900" dirty="0">
                <a:latin typeface="ＭＳ ゴシック" panose="020B0609070205080204" pitchFamily="49" charset="-128"/>
                <a:ea typeface="ＭＳ ゴシック" panose="020B0609070205080204" pitchFamily="49" charset="-128"/>
                <a:cs typeface="HGGothicE"/>
              </a:rPr>
              <a:t>日本語能力試験の</a:t>
            </a:r>
            <a:r>
              <a:rPr sz="900" spc="-10" dirty="0">
                <a:latin typeface="ＭＳ ゴシック" panose="020B0609070205080204" pitchFamily="49" charset="-128"/>
                <a:ea typeface="ＭＳ ゴシック" panose="020B0609070205080204" pitchFamily="49" charset="-128"/>
                <a:cs typeface="HGGothicE"/>
              </a:rPr>
              <a:t>N2</a:t>
            </a:r>
            <a:r>
              <a:rPr sz="900" spc="-5" dirty="0">
                <a:latin typeface="ＭＳ ゴシック" panose="020B0609070205080204" pitchFamily="49" charset="-128"/>
                <a:ea typeface="ＭＳ ゴシック" panose="020B0609070205080204" pitchFamily="49" charset="-128"/>
                <a:cs typeface="HGGothicE"/>
              </a:rPr>
              <a:t>以上に合格している者、もしくは、それと同等以上の日本語能力のある者</a:t>
            </a:r>
            <a:r>
              <a:rPr sz="900" spc="-10" dirty="0">
                <a:latin typeface="ＭＳ ゴシック" panose="020B0609070205080204" pitchFamily="49" charset="-128"/>
                <a:ea typeface="ＭＳ ゴシック" panose="020B0609070205080204" pitchFamily="49" charset="-128"/>
                <a:cs typeface="HGGothicE"/>
              </a:rPr>
              <a:t>（1</a:t>
            </a:r>
            <a:r>
              <a:rPr sz="900" dirty="0">
                <a:latin typeface="ＭＳ ゴシック" panose="020B0609070205080204" pitchFamily="49" charset="-128"/>
                <a:ea typeface="ＭＳ ゴシック" panose="020B0609070205080204" pitchFamily="49" charset="-128"/>
                <a:cs typeface="HGGothicE"/>
              </a:rPr>
              <a:t>年次在籍者を除く</a:t>
            </a:r>
            <a:r>
              <a:rPr sz="900" spc="-50" dirty="0">
                <a:latin typeface="ＭＳ ゴシック" panose="020B0609070205080204" pitchFamily="49" charset="-128"/>
                <a:ea typeface="ＭＳ ゴシック" panose="020B0609070205080204" pitchFamily="49" charset="-128"/>
                <a:cs typeface="HGGothicE"/>
              </a:rPr>
              <a:t>）</a:t>
            </a:r>
            <a:endParaRPr sz="900" dirty="0">
              <a:latin typeface="ＭＳ ゴシック" panose="020B0609070205080204" pitchFamily="49" charset="-128"/>
              <a:ea typeface="ＭＳ ゴシック" panose="020B0609070205080204" pitchFamily="49" charset="-128"/>
              <a:cs typeface="HGGothicE"/>
            </a:endParaRPr>
          </a:p>
        </p:txBody>
      </p:sp>
      <p:pic>
        <p:nvPicPr>
          <p:cNvPr id="26" name="object 26"/>
          <p:cNvPicPr/>
          <p:nvPr/>
        </p:nvPicPr>
        <p:blipFill>
          <a:blip r:embed="rId2" cstate="print"/>
          <a:stretch>
            <a:fillRect/>
          </a:stretch>
        </p:blipFill>
        <p:spPr>
          <a:xfrm>
            <a:off x="348995" y="343899"/>
            <a:ext cx="1119380" cy="1084104"/>
          </a:xfrm>
          <a:prstGeom prst="rect">
            <a:avLst/>
          </a:prstGeom>
        </p:spPr>
      </p:pic>
      <p:pic>
        <p:nvPicPr>
          <p:cNvPr id="27" name="object 27"/>
          <p:cNvPicPr/>
          <p:nvPr/>
        </p:nvPicPr>
        <p:blipFill>
          <a:blip r:embed="rId3" cstate="print"/>
          <a:stretch>
            <a:fillRect/>
          </a:stretch>
        </p:blipFill>
        <p:spPr>
          <a:xfrm>
            <a:off x="348995" y="4317491"/>
            <a:ext cx="2361091" cy="2275332"/>
          </a:xfrm>
          <a:prstGeom prst="rect">
            <a:avLst/>
          </a:prstGeom>
        </p:spPr>
      </p:pic>
      <p:pic>
        <p:nvPicPr>
          <p:cNvPr id="28" name="object 28"/>
          <p:cNvPicPr/>
          <p:nvPr/>
        </p:nvPicPr>
        <p:blipFill>
          <a:blip r:embed="rId4" cstate="print"/>
          <a:stretch>
            <a:fillRect/>
          </a:stretch>
        </p:blipFill>
        <p:spPr>
          <a:xfrm>
            <a:off x="3601848" y="2810799"/>
            <a:ext cx="1980498" cy="1324356"/>
          </a:xfrm>
          <a:prstGeom prst="rect">
            <a:avLst/>
          </a:prstGeom>
        </p:spPr>
      </p:pic>
      <p:pic>
        <p:nvPicPr>
          <p:cNvPr id="29" name="object 29"/>
          <p:cNvPicPr/>
          <p:nvPr/>
        </p:nvPicPr>
        <p:blipFill rotWithShape="1">
          <a:blip r:embed="rId5" cstate="print"/>
          <a:srcRect t="16302" b="-89"/>
          <a:stretch/>
        </p:blipFill>
        <p:spPr>
          <a:xfrm>
            <a:off x="7237263" y="5644240"/>
            <a:ext cx="1521872" cy="120840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17595" y="371347"/>
            <a:ext cx="2540000" cy="1536318"/>
          </a:xfrm>
          <a:prstGeom prst="rect">
            <a:avLst/>
          </a:prstGeom>
        </p:spPr>
        <p:txBody>
          <a:bodyPr vert="horz" wrap="square" lIns="0" tIns="12700" rIns="0" bIns="0" rtlCol="0">
            <a:spAutoFit/>
          </a:bodyPr>
          <a:lstStyle/>
          <a:p>
            <a:pPr marL="12700" marR="748665">
              <a:lnSpc>
                <a:spcPct val="100000"/>
              </a:lnSpc>
              <a:spcBef>
                <a:spcPts val="100"/>
              </a:spcBef>
            </a:pPr>
            <a:r>
              <a:rPr sz="900" b="1" spc="-10" dirty="0">
                <a:latin typeface="ＭＳ ゴシック" panose="020B0609070205080204" pitchFamily="49" charset="-128"/>
                <a:ea typeface="ＭＳ ゴシック" panose="020B0609070205080204" pitchFamily="49" charset="-128"/>
                <a:cs typeface="BIZ UDGothic"/>
              </a:rPr>
              <a:t>⑩ </a:t>
            </a:r>
            <a:r>
              <a:rPr sz="900" b="1" spc="-10" dirty="0" err="1">
                <a:latin typeface="ＭＳ ゴシック" panose="020B0609070205080204" pitchFamily="49" charset="-128"/>
                <a:ea typeface="ＭＳ ゴシック" panose="020B0609070205080204" pitchFamily="49" charset="-128"/>
                <a:cs typeface="BIZ UDGothic"/>
              </a:rPr>
              <a:t>研修・コース科目の概要・特色</a:t>
            </a:r>
            <a:r>
              <a:rPr sz="900" b="1" spc="-50" dirty="0">
                <a:latin typeface="ＭＳ ゴシック" panose="020B0609070205080204" pitchFamily="49" charset="-128"/>
                <a:ea typeface="ＭＳ ゴシック" panose="020B0609070205080204" pitchFamily="49" charset="-128"/>
                <a:cs typeface="BIZ UDGothic"/>
              </a:rPr>
              <a:t> </a:t>
            </a:r>
            <a:r>
              <a:rPr lang="ja-JP" altLang="en-US" sz="900" spc="-50" dirty="0">
                <a:latin typeface="ＭＳ ゴシック" panose="020B0609070205080204" pitchFamily="49" charset="-128"/>
                <a:ea typeface="ＭＳ ゴシック" panose="020B0609070205080204" pitchFamily="49" charset="-128"/>
                <a:cs typeface="BIZ UDGothic"/>
              </a:rPr>
              <a:t>１</a:t>
            </a:r>
            <a:r>
              <a:rPr lang="en-US" altLang="ja-JP" sz="900" dirty="0">
                <a:latin typeface="ＭＳ ゴシック" panose="020B0609070205080204" pitchFamily="49" charset="-128"/>
                <a:ea typeface="ＭＳ ゴシック" panose="020B0609070205080204" pitchFamily="49" charset="-128"/>
                <a:cs typeface="HGGothicE"/>
              </a:rPr>
              <a:t>) </a:t>
            </a:r>
            <a:r>
              <a:rPr sz="900" spc="-5" dirty="0" err="1">
                <a:latin typeface="ＭＳ ゴシック" panose="020B0609070205080204" pitchFamily="49" charset="-128"/>
                <a:ea typeface="ＭＳ ゴシック" panose="020B0609070205080204" pitchFamily="49" charset="-128"/>
                <a:cs typeface="HGGothicE"/>
              </a:rPr>
              <a:t>研修・コース科目の特徴</a:t>
            </a:r>
            <a:endParaRPr sz="900" dirty="0">
              <a:latin typeface="ＭＳ ゴシック" panose="020B0609070205080204" pitchFamily="49" charset="-128"/>
              <a:ea typeface="ＭＳ ゴシック" panose="020B0609070205080204" pitchFamily="49" charset="-128"/>
              <a:cs typeface="HGGothicE"/>
            </a:endParaRPr>
          </a:p>
          <a:p>
            <a:pPr marL="12700" marR="5080" algn="just">
              <a:lnSpc>
                <a:spcPct val="100000"/>
              </a:lnSpc>
            </a:pPr>
            <a:r>
              <a:rPr sz="900" spc="-5" dirty="0">
                <a:latin typeface="ＭＳ ゴシック" panose="020B0609070205080204" pitchFamily="49" charset="-128"/>
                <a:ea typeface="ＭＳ ゴシック" panose="020B0609070205080204" pitchFamily="49" charset="-128"/>
                <a:cs typeface="HGGothicE"/>
              </a:rPr>
              <a:t>本コースには必修科目、選択科目の区別がなく、日本語レベルに応じ</a:t>
            </a:r>
            <a:r>
              <a:rPr lang="ja-JP" altLang="en-US" sz="900" spc="-5" dirty="0">
                <a:solidFill>
                  <a:schemeClr val="tx1"/>
                </a:solidFill>
                <a:latin typeface="ＭＳ ゴシック" panose="020B0609070205080204" pitchFamily="49" charset="-128"/>
                <a:ea typeface="ＭＳ ゴシック" panose="020B0609070205080204" pitchFamily="49" charset="-128"/>
                <a:cs typeface="HGGothicE"/>
              </a:rPr>
              <a:t>た</a:t>
            </a:r>
            <a:r>
              <a:rPr sz="900" spc="-5" dirty="0">
                <a:latin typeface="ＭＳ ゴシック" panose="020B0609070205080204" pitchFamily="49" charset="-128"/>
                <a:ea typeface="ＭＳ ゴシック" panose="020B0609070205080204" pitchFamily="49" charset="-128"/>
                <a:cs typeface="HGGothicE"/>
              </a:rPr>
              <a:t>日本語科目と学生の関心のあるテーマに関係した</a:t>
            </a:r>
            <a:r>
              <a:rPr lang="ja-JP" altLang="en-US" sz="900" spc="-5" dirty="0">
                <a:solidFill>
                  <a:schemeClr val="tx1"/>
                </a:solidFill>
                <a:latin typeface="ＭＳ ゴシック" panose="020B0609070205080204" pitchFamily="49" charset="-128"/>
                <a:ea typeface="ＭＳ ゴシック" panose="020B0609070205080204" pitchFamily="49" charset="-128"/>
                <a:cs typeface="HGGothicE"/>
              </a:rPr>
              <a:t>専門</a:t>
            </a:r>
            <a:r>
              <a:rPr sz="900" spc="-5" dirty="0">
                <a:latin typeface="ＭＳ ゴシック" panose="020B0609070205080204" pitchFamily="49" charset="-128"/>
                <a:ea typeface="ＭＳ ゴシック" panose="020B0609070205080204" pitchFamily="49" charset="-128"/>
                <a:cs typeface="HGGothicE"/>
              </a:rPr>
              <a:t>科目を選択できるようになっている。具体的には、所属した学部の専門科目と教養教育科目</a:t>
            </a:r>
            <a:r>
              <a:rPr lang="ja-JP" altLang="en-US" sz="900" spc="-5" dirty="0">
                <a:solidFill>
                  <a:schemeClr val="tx1"/>
                </a:solidFill>
                <a:latin typeface="ＭＳ ゴシック" panose="020B0609070205080204" pitchFamily="49" charset="-128"/>
                <a:ea typeface="ＭＳ ゴシック" panose="020B0609070205080204" pitchFamily="49" charset="-128"/>
                <a:cs typeface="HGGothicE"/>
              </a:rPr>
              <a:t>が</a:t>
            </a:r>
            <a:r>
              <a:rPr sz="900" spc="-5" dirty="0">
                <a:latin typeface="ＭＳ ゴシック" panose="020B0609070205080204" pitchFamily="49" charset="-128"/>
                <a:ea typeface="ＭＳ ゴシック" panose="020B0609070205080204" pitchFamily="49" charset="-128"/>
                <a:cs typeface="HGGothicE"/>
              </a:rPr>
              <a:t>履修可能である。また、留学生教育・支援センターの日本語科目は学生のレベルにあった科目を履修できる日本語レベルが上級の場合は、</a:t>
            </a:r>
            <a:r>
              <a:rPr lang="ja-JP" altLang="en-US" sz="900" spc="-5" dirty="0">
                <a:solidFill>
                  <a:schemeClr val="tx1"/>
                </a:solidFill>
                <a:latin typeface="ＭＳ ゴシック" panose="020B0609070205080204" pitchFamily="49" charset="-128"/>
                <a:ea typeface="ＭＳ ゴシック" panose="020B0609070205080204" pitchFamily="49" charset="-128"/>
                <a:cs typeface="HGGothicE"/>
              </a:rPr>
              <a:t>日本語科目とともに</a:t>
            </a:r>
            <a:r>
              <a:rPr sz="900" spc="-5" dirty="0">
                <a:latin typeface="ＭＳ ゴシック" panose="020B0609070205080204" pitchFamily="49" charset="-128"/>
                <a:ea typeface="ＭＳ ゴシック" panose="020B0609070205080204" pitchFamily="49" charset="-128"/>
                <a:cs typeface="HGGothicE"/>
              </a:rPr>
              <a:t>「日本探究」も履修</a:t>
            </a:r>
            <a:r>
              <a:rPr lang="ja-JP" altLang="en-US" sz="900" spc="-5" dirty="0">
                <a:solidFill>
                  <a:schemeClr val="tx1"/>
                </a:solidFill>
                <a:latin typeface="ＭＳ ゴシック" panose="020B0609070205080204" pitchFamily="49" charset="-128"/>
                <a:ea typeface="ＭＳ ゴシック" panose="020B0609070205080204" pitchFamily="49" charset="-128"/>
                <a:cs typeface="HGGothicE"/>
              </a:rPr>
              <a:t>できる</a:t>
            </a:r>
            <a:r>
              <a:rPr sz="900" spc="-5" dirty="0">
                <a:latin typeface="ＭＳ ゴシック" panose="020B0609070205080204" pitchFamily="49" charset="-128"/>
                <a:ea typeface="ＭＳ ゴシック" panose="020B0609070205080204" pitchFamily="49" charset="-128"/>
                <a:cs typeface="HGGothicE"/>
              </a:rPr>
              <a:t>。</a:t>
            </a:r>
            <a:endParaRPr sz="900" dirty="0">
              <a:latin typeface="ＭＳ ゴシック" panose="020B0609070205080204" pitchFamily="49" charset="-128"/>
              <a:ea typeface="ＭＳ ゴシック" panose="020B0609070205080204" pitchFamily="49" charset="-128"/>
              <a:cs typeface="HGGothicE"/>
            </a:endParaRPr>
          </a:p>
        </p:txBody>
      </p:sp>
      <p:sp>
        <p:nvSpPr>
          <p:cNvPr id="3" name="object 3"/>
          <p:cNvSpPr txBox="1"/>
          <p:nvPr/>
        </p:nvSpPr>
        <p:spPr>
          <a:xfrm>
            <a:off x="3117595" y="2154428"/>
            <a:ext cx="1968500" cy="600075"/>
          </a:xfrm>
          <a:prstGeom prst="rect">
            <a:avLst/>
          </a:prstGeom>
        </p:spPr>
        <p:txBody>
          <a:bodyPr vert="horz" wrap="square" lIns="0" tIns="12700" rIns="0" bIns="0" rtlCol="0">
            <a:spAutoFit/>
          </a:bodyPr>
          <a:lstStyle/>
          <a:p>
            <a:pPr marL="12700" marR="576580">
              <a:lnSpc>
                <a:spcPct val="100000"/>
              </a:lnSpc>
              <a:spcBef>
                <a:spcPts val="100"/>
              </a:spcBef>
            </a:pPr>
            <a:r>
              <a:rPr lang="ja-JP" altLang="en-US" sz="900" dirty="0">
                <a:latin typeface="ＭＳ ゴシック" panose="020B0609070205080204" pitchFamily="49" charset="-128"/>
                <a:ea typeface="ＭＳ ゴシック" panose="020B0609070205080204" pitchFamily="49" charset="-128"/>
                <a:cs typeface="HGGothicE"/>
              </a:rPr>
              <a:t>２</a:t>
            </a:r>
            <a:r>
              <a:rPr lang="en-US" altLang="ja-JP" sz="900" dirty="0">
                <a:latin typeface="ＭＳ ゴシック" panose="020B0609070205080204" pitchFamily="49" charset="-128"/>
                <a:ea typeface="ＭＳ ゴシック" panose="020B0609070205080204" pitchFamily="49" charset="-128"/>
                <a:cs typeface="HGGothicE"/>
              </a:rPr>
              <a:t>) </a:t>
            </a:r>
            <a:r>
              <a:rPr sz="900" spc="-5" dirty="0" err="1">
                <a:latin typeface="ＭＳ ゴシック" panose="020B0609070205080204" pitchFamily="49" charset="-128"/>
                <a:ea typeface="ＭＳ ゴシック" panose="020B0609070205080204" pitchFamily="49" charset="-128"/>
                <a:cs typeface="HGGothicE"/>
              </a:rPr>
              <a:t>研修・コース開設科目</a:t>
            </a:r>
            <a:r>
              <a:rPr sz="900" spc="-50" dirty="0">
                <a:latin typeface="ＭＳ ゴシック" panose="020B0609070205080204" pitchFamily="49" charset="-128"/>
                <a:ea typeface="ＭＳ ゴシック" panose="020B0609070205080204" pitchFamily="49" charset="-128"/>
                <a:cs typeface="HGGothicE"/>
              </a:rPr>
              <a:t> </a:t>
            </a:r>
            <a:r>
              <a:rPr sz="900" dirty="0">
                <a:latin typeface="ＭＳ ゴシック" panose="020B0609070205080204" pitchFamily="49" charset="-128"/>
                <a:ea typeface="ＭＳ ゴシック" panose="020B0609070205080204" pitchFamily="49" charset="-128"/>
                <a:cs typeface="HGGothicE"/>
              </a:rPr>
              <a:t>Ⅰ）</a:t>
            </a:r>
            <a:r>
              <a:rPr sz="900" spc="-15" dirty="0">
                <a:latin typeface="ＭＳ ゴシック" panose="020B0609070205080204" pitchFamily="49" charset="-128"/>
                <a:ea typeface="ＭＳ ゴシック" panose="020B0609070205080204" pitchFamily="49" charset="-128"/>
                <a:cs typeface="HGGothicE"/>
              </a:rPr>
              <a:t>必須科目 無し</a:t>
            </a:r>
            <a:endParaRPr sz="900" dirty="0">
              <a:latin typeface="ＭＳ ゴシック" panose="020B0609070205080204" pitchFamily="49" charset="-128"/>
              <a:ea typeface="ＭＳ ゴシック" panose="020B0609070205080204" pitchFamily="49" charset="-128"/>
              <a:cs typeface="HGGothicE"/>
            </a:endParaRPr>
          </a:p>
          <a:p>
            <a:pPr marL="12700">
              <a:lnSpc>
                <a:spcPct val="100000"/>
              </a:lnSpc>
            </a:pPr>
            <a:r>
              <a:rPr sz="900" dirty="0">
                <a:latin typeface="ＭＳ ゴシック" panose="020B0609070205080204" pitchFamily="49" charset="-128"/>
                <a:ea typeface="ＭＳ ゴシック" panose="020B0609070205080204" pitchFamily="49" charset="-128"/>
                <a:cs typeface="HGGothicE"/>
              </a:rPr>
              <a:t>Ⅱ）</a:t>
            </a:r>
            <a:r>
              <a:rPr sz="900" spc="-15" dirty="0">
                <a:latin typeface="ＭＳ ゴシック" panose="020B0609070205080204" pitchFamily="49" charset="-128"/>
                <a:ea typeface="ＭＳ ゴシック" panose="020B0609070205080204" pitchFamily="49" charset="-128"/>
                <a:cs typeface="HGGothicE"/>
              </a:rPr>
              <a:t>選択科目</a:t>
            </a:r>
            <a:endParaRPr sz="900" dirty="0">
              <a:latin typeface="ＭＳ ゴシック" panose="020B0609070205080204" pitchFamily="49" charset="-128"/>
              <a:ea typeface="ＭＳ ゴシック" panose="020B0609070205080204" pitchFamily="49" charset="-128"/>
              <a:cs typeface="HGGothicE"/>
            </a:endParaRPr>
          </a:p>
          <a:p>
            <a:pPr marL="12700">
              <a:lnSpc>
                <a:spcPct val="100000"/>
              </a:lnSpc>
              <a:spcBef>
                <a:spcPts val="200"/>
              </a:spcBef>
            </a:pPr>
            <a:r>
              <a:rPr sz="900" dirty="0">
                <a:latin typeface="ＭＳ ゴシック" panose="020B0609070205080204" pitchFamily="49" charset="-128"/>
                <a:ea typeface="ＭＳ ゴシック" panose="020B0609070205080204" pitchFamily="49" charset="-128"/>
                <a:cs typeface="HGGothicE"/>
              </a:rPr>
              <a:t>(A</a:t>
            </a:r>
            <a:r>
              <a:rPr sz="900" spc="-5" dirty="0">
                <a:latin typeface="ＭＳ ゴシック" panose="020B0609070205080204" pitchFamily="49" charset="-128"/>
                <a:ea typeface="ＭＳ ゴシック" panose="020B0609070205080204" pitchFamily="49" charset="-128"/>
                <a:cs typeface="HGGothicE"/>
              </a:rPr>
              <a:t>) 日本語科目</a:t>
            </a:r>
            <a:r>
              <a:rPr sz="900" dirty="0">
                <a:latin typeface="ＭＳ ゴシック" panose="020B0609070205080204" pitchFamily="49" charset="-128"/>
                <a:ea typeface="ＭＳ ゴシック" panose="020B0609070205080204" pitchFamily="49" charset="-128"/>
                <a:cs typeface="HGGothicE"/>
              </a:rPr>
              <a:t>（中級～上級）－</a:t>
            </a:r>
            <a:r>
              <a:rPr sz="900" spc="-25" dirty="0">
                <a:latin typeface="ＭＳ ゴシック" panose="020B0609070205080204" pitchFamily="49" charset="-128"/>
                <a:ea typeface="ＭＳ ゴシック" panose="020B0609070205080204" pitchFamily="49" charset="-128"/>
                <a:cs typeface="HGGothicE"/>
              </a:rPr>
              <a:t>選択</a:t>
            </a:r>
            <a:endParaRPr sz="900" dirty="0">
              <a:latin typeface="ＭＳ ゴシック" panose="020B0609070205080204" pitchFamily="49" charset="-128"/>
              <a:ea typeface="ＭＳ ゴシック" panose="020B0609070205080204" pitchFamily="49" charset="-128"/>
              <a:cs typeface="HGGothicE"/>
            </a:endParaRPr>
          </a:p>
        </p:txBody>
      </p:sp>
      <p:sp>
        <p:nvSpPr>
          <p:cNvPr id="4" name="object 4"/>
          <p:cNvSpPr txBox="1"/>
          <p:nvPr/>
        </p:nvSpPr>
        <p:spPr>
          <a:xfrm>
            <a:off x="3346196" y="2728975"/>
            <a:ext cx="654050" cy="2120900"/>
          </a:xfrm>
          <a:prstGeom prst="rect">
            <a:avLst/>
          </a:prstGeom>
        </p:spPr>
        <p:txBody>
          <a:bodyPr vert="horz" wrap="square" lIns="0" tIns="12700" rIns="0" bIns="0" rtlCol="0">
            <a:spAutoFit/>
          </a:bodyPr>
          <a:lstStyle/>
          <a:p>
            <a:pPr marL="12700" marR="5080">
              <a:lnSpc>
                <a:spcPct val="138900"/>
              </a:lnSpc>
              <a:spcBef>
                <a:spcPts val="100"/>
              </a:spcBef>
            </a:pPr>
            <a:r>
              <a:rPr sz="900" spc="-10" dirty="0">
                <a:latin typeface="ＭＳ ゴシック" panose="020B0609070205080204" pitchFamily="49" charset="-128"/>
                <a:ea typeface="ＭＳ ゴシック" panose="020B0609070205080204" pitchFamily="49" charset="-128"/>
                <a:cs typeface="HGGothicE"/>
              </a:rPr>
              <a:t>中級Ⅱ会話中級Ⅱ読解中級Ⅱ作文中級Ⅱ聴解中級Ⅱ漢字上級Ⅰ読解上級Ⅰ総合</a:t>
            </a:r>
            <a:r>
              <a:rPr sz="900" dirty="0">
                <a:latin typeface="ＭＳ ゴシック" panose="020B0609070205080204" pitchFamily="49" charset="-128"/>
                <a:ea typeface="ＭＳ ゴシック" panose="020B0609070205080204" pitchFamily="49" charset="-128"/>
                <a:cs typeface="HGGothicE"/>
              </a:rPr>
              <a:t>上級Ⅱ総合</a:t>
            </a:r>
            <a:r>
              <a:rPr sz="900" spc="-50" dirty="0">
                <a:latin typeface="ＭＳ ゴシック" panose="020B0609070205080204" pitchFamily="49" charset="-128"/>
                <a:ea typeface="ＭＳ ゴシック" panose="020B0609070205080204" pitchFamily="49" charset="-128"/>
                <a:cs typeface="HGGothicE"/>
              </a:rPr>
              <a:t>A</a:t>
            </a:r>
            <a:r>
              <a:rPr sz="900" dirty="0">
                <a:latin typeface="ＭＳ ゴシック" panose="020B0609070205080204" pitchFamily="49" charset="-128"/>
                <a:ea typeface="ＭＳ ゴシック" panose="020B0609070205080204" pitchFamily="49" charset="-128"/>
                <a:cs typeface="HGGothicE"/>
              </a:rPr>
              <a:t>上級Ⅱ総合</a:t>
            </a:r>
            <a:r>
              <a:rPr sz="900" spc="-50" dirty="0">
                <a:latin typeface="ＭＳ ゴシック" panose="020B0609070205080204" pitchFamily="49" charset="-128"/>
                <a:ea typeface="ＭＳ ゴシック" panose="020B0609070205080204" pitchFamily="49" charset="-128"/>
                <a:cs typeface="HGGothicE"/>
              </a:rPr>
              <a:t>B</a:t>
            </a:r>
            <a:r>
              <a:rPr sz="900" dirty="0">
                <a:latin typeface="ＭＳ ゴシック" panose="020B0609070205080204" pitchFamily="49" charset="-128"/>
                <a:ea typeface="ＭＳ ゴシック" panose="020B0609070205080204" pitchFamily="49" charset="-128"/>
                <a:cs typeface="HGGothicE"/>
              </a:rPr>
              <a:t>上級Ⅱ総合</a:t>
            </a:r>
            <a:r>
              <a:rPr sz="900" spc="-50" dirty="0">
                <a:latin typeface="ＭＳ ゴシック" panose="020B0609070205080204" pitchFamily="49" charset="-128"/>
                <a:ea typeface="ＭＳ ゴシック" panose="020B0609070205080204" pitchFamily="49" charset="-128"/>
                <a:cs typeface="HGGothicE"/>
              </a:rPr>
              <a:t>C</a:t>
            </a:r>
            <a:r>
              <a:rPr sz="900" dirty="0">
                <a:latin typeface="ＭＳ ゴシック" panose="020B0609070205080204" pitchFamily="49" charset="-128"/>
                <a:ea typeface="ＭＳ ゴシック" panose="020B0609070205080204" pitchFamily="49" charset="-128"/>
                <a:cs typeface="HGGothicE"/>
              </a:rPr>
              <a:t>上級Ⅱ総合</a:t>
            </a:r>
            <a:r>
              <a:rPr sz="900" spc="-50" dirty="0">
                <a:latin typeface="ＭＳ ゴシック" panose="020B0609070205080204" pitchFamily="49" charset="-128"/>
                <a:ea typeface="ＭＳ ゴシック" panose="020B0609070205080204" pitchFamily="49" charset="-128"/>
                <a:cs typeface="HGGothicE"/>
              </a:rPr>
              <a:t>D</a:t>
            </a:r>
            <a:endParaRPr sz="900" dirty="0">
              <a:latin typeface="ＭＳ ゴシック" panose="020B0609070205080204" pitchFamily="49" charset="-128"/>
              <a:ea typeface="ＭＳ ゴシック" panose="020B0609070205080204" pitchFamily="49" charset="-128"/>
              <a:cs typeface="HGGothicE"/>
            </a:endParaRPr>
          </a:p>
        </p:txBody>
      </p:sp>
      <p:sp>
        <p:nvSpPr>
          <p:cNvPr id="5" name="object 5"/>
          <p:cNvSpPr txBox="1"/>
          <p:nvPr/>
        </p:nvSpPr>
        <p:spPr>
          <a:xfrm>
            <a:off x="4088384" y="2728975"/>
            <a:ext cx="711200" cy="2120900"/>
          </a:xfrm>
          <a:prstGeom prst="rect">
            <a:avLst/>
          </a:prstGeom>
        </p:spPr>
        <p:txBody>
          <a:bodyPr vert="horz" wrap="square" lIns="0" tIns="12700" rIns="0" bIns="0" rtlCol="0">
            <a:spAutoFit/>
          </a:bodyPr>
          <a:lstStyle/>
          <a:p>
            <a:pPr marL="12700" marR="5080" algn="just">
              <a:lnSpc>
                <a:spcPct val="138900"/>
              </a:lnSpc>
              <a:spcBef>
                <a:spcPts val="100"/>
              </a:spcBef>
            </a:pPr>
            <a:r>
              <a:rPr sz="900" spc="-10" dirty="0">
                <a:latin typeface="ＭＳ ゴシック" panose="020B0609070205080204" pitchFamily="49" charset="-128"/>
                <a:ea typeface="ＭＳ ゴシック" panose="020B0609070205080204" pitchFamily="49" charset="-128"/>
                <a:cs typeface="HGGothicE"/>
              </a:rPr>
              <a:t>前期及び後期前期及び後期前期及び後期前期及び後期前期及び後期前期及び後期前期及び後期</a:t>
            </a:r>
            <a:r>
              <a:rPr sz="900" spc="-25" dirty="0">
                <a:latin typeface="ＭＳ ゴシック" panose="020B0609070205080204" pitchFamily="49" charset="-128"/>
                <a:ea typeface="ＭＳ ゴシック" panose="020B0609070205080204" pitchFamily="49" charset="-128"/>
                <a:cs typeface="HGGothicE"/>
              </a:rPr>
              <a:t>後期</a:t>
            </a:r>
            <a:endParaRPr sz="900" dirty="0">
              <a:latin typeface="ＭＳ ゴシック" panose="020B0609070205080204" pitchFamily="49" charset="-128"/>
              <a:ea typeface="ＭＳ ゴシック" panose="020B0609070205080204" pitchFamily="49" charset="-128"/>
              <a:cs typeface="HGGothicE"/>
            </a:endParaRPr>
          </a:p>
          <a:p>
            <a:pPr marL="12700" marR="462280" algn="just">
              <a:lnSpc>
                <a:spcPct val="138900"/>
              </a:lnSpc>
            </a:pPr>
            <a:r>
              <a:rPr sz="900" spc="-25" dirty="0">
                <a:latin typeface="ＭＳ ゴシック" panose="020B0609070205080204" pitchFamily="49" charset="-128"/>
                <a:ea typeface="ＭＳ ゴシック" panose="020B0609070205080204" pitchFamily="49" charset="-128"/>
                <a:cs typeface="HGGothicE"/>
              </a:rPr>
              <a:t>後期前期前期</a:t>
            </a:r>
            <a:endParaRPr sz="900" dirty="0">
              <a:latin typeface="ＭＳ ゴシック" panose="020B0609070205080204" pitchFamily="49" charset="-128"/>
              <a:ea typeface="ＭＳ ゴシック" panose="020B0609070205080204" pitchFamily="49" charset="-128"/>
              <a:cs typeface="HGGothicE"/>
            </a:endParaRPr>
          </a:p>
        </p:txBody>
      </p:sp>
      <p:sp>
        <p:nvSpPr>
          <p:cNvPr id="6" name="object 6"/>
          <p:cNvSpPr txBox="1"/>
          <p:nvPr/>
        </p:nvSpPr>
        <p:spPr>
          <a:xfrm>
            <a:off x="3346196" y="4824476"/>
            <a:ext cx="1110615" cy="561692"/>
          </a:xfrm>
          <a:prstGeom prst="rect">
            <a:avLst/>
          </a:prstGeom>
        </p:spPr>
        <p:txBody>
          <a:bodyPr vert="horz" wrap="square" lIns="0" tIns="12700" rIns="0" bIns="0" rtlCol="0">
            <a:spAutoFit/>
          </a:bodyPr>
          <a:lstStyle/>
          <a:p>
            <a:pPr marL="12700" marR="5080" algn="just">
              <a:lnSpc>
                <a:spcPct val="138900"/>
              </a:lnSpc>
              <a:spcBef>
                <a:spcPts val="100"/>
              </a:spcBef>
            </a:pPr>
            <a:r>
              <a:rPr sz="900" dirty="0">
                <a:latin typeface="ＭＳ ゴシック" panose="020B0609070205080204" pitchFamily="49" charset="-128"/>
                <a:ea typeface="ＭＳ ゴシック" panose="020B0609070205080204" pitchFamily="49" charset="-128"/>
                <a:cs typeface="HGGothicE"/>
              </a:rPr>
              <a:t>日本語上級Ⅱb</a:t>
            </a:r>
            <a:r>
              <a:rPr sz="900" spc="-20" dirty="0">
                <a:latin typeface="ＭＳ ゴシック" panose="020B0609070205080204" pitchFamily="49" charset="-128"/>
                <a:ea typeface="ＭＳ ゴシック" panose="020B0609070205080204" pitchFamily="49" charset="-128"/>
                <a:cs typeface="HGGothicE"/>
              </a:rPr>
              <a:t> 後期</a:t>
            </a:r>
            <a:r>
              <a:rPr sz="900" dirty="0">
                <a:latin typeface="ＭＳ ゴシック" panose="020B0609070205080204" pitchFamily="49" charset="-128"/>
                <a:ea typeface="ＭＳ ゴシック" panose="020B0609070205080204" pitchFamily="49" charset="-128"/>
                <a:cs typeface="HGGothicE"/>
              </a:rPr>
              <a:t>日本語上級Ⅱa</a:t>
            </a:r>
            <a:r>
              <a:rPr sz="900" spc="-20" dirty="0">
                <a:latin typeface="ＭＳ ゴシック" panose="020B0609070205080204" pitchFamily="49" charset="-128"/>
                <a:ea typeface="ＭＳ ゴシック" panose="020B0609070205080204" pitchFamily="49" charset="-128"/>
                <a:cs typeface="HGGothicE"/>
              </a:rPr>
              <a:t> 前期</a:t>
            </a:r>
            <a:r>
              <a:rPr sz="900" spc="265" dirty="0">
                <a:latin typeface="ＭＳ ゴシック" panose="020B0609070205080204" pitchFamily="49" charset="-128"/>
                <a:ea typeface="ＭＳ ゴシック" panose="020B0609070205080204" pitchFamily="49" charset="-128"/>
                <a:cs typeface="HGGothicE"/>
              </a:rPr>
              <a:t>日本事情  後期</a:t>
            </a:r>
            <a:endParaRPr sz="900" dirty="0">
              <a:latin typeface="ＭＳ ゴシック" panose="020B0609070205080204" pitchFamily="49" charset="-128"/>
              <a:ea typeface="ＭＳ ゴシック" panose="020B0609070205080204" pitchFamily="49" charset="-128"/>
              <a:cs typeface="HGGothicE"/>
            </a:endParaRPr>
          </a:p>
        </p:txBody>
      </p:sp>
      <p:sp>
        <p:nvSpPr>
          <p:cNvPr id="7" name="object 7"/>
          <p:cNvSpPr txBox="1"/>
          <p:nvPr/>
        </p:nvSpPr>
        <p:spPr>
          <a:xfrm>
            <a:off x="4946396" y="2728975"/>
            <a:ext cx="709930" cy="2692400"/>
          </a:xfrm>
          <a:prstGeom prst="rect">
            <a:avLst/>
          </a:prstGeom>
        </p:spPr>
        <p:txBody>
          <a:bodyPr vert="horz" wrap="square" lIns="0" tIns="66040" rIns="0" bIns="0" rtlCol="0">
            <a:spAutoFit/>
          </a:bodyPr>
          <a:lstStyle/>
          <a:p>
            <a:pPr marL="12700">
              <a:lnSpc>
                <a:spcPct val="100000"/>
              </a:lnSpc>
              <a:spcBef>
                <a:spcPts val="520"/>
              </a:spcBef>
            </a:pPr>
            <a:r>
              <a:rPr sz="900" spc="-10" dirty="0">
                <a:latin typeface="ＭＳ ゴシック" panose="020B0609070205080204" pitchFamily="49" charset="-128"/>
                <a:ea typeface="ＭＳ ゴシック" panose="020B0609070205080204" pitchFamily="49" charset="-128"/>
                <a:cs typeface="HGGothicE"/>
              </a:rPr>
              <a:t>90</a:t>
            </a:r>
            <a:r>
              <a:rPr sz="900" dirty="0">
                <a:latin typeface="ＭＳ ゴシック" panose="020B0609070205080204" pitchFamily="49" charset="-128"/>
                <a:ea typeface="ＭＳ ゴシック" panose="020B0609070205080204" pitchFamily="49" charset="-128"/>
                <a:cs typeface="HGGothicE"/>
              </a:rPr>
              <a:t>分授業</a:t>
            </a:r>
            <a:r>
              <a:rPr sz="900" spc="-10" dirty="0">
                <a:latin typeface="ＭＳ ゴシック" panose="020B0609070205080204" pitchFamily="49" charset="-128"/>
                <a:ea typeface="ＭＳ ゴシック" panose="020B0609070205080204" pitchFamily="49" charset="-128"/>
                <a:cs typeface="HGGothicE"/>
              </a:rPr>
              <a:t>15</a:t>
            </a:r>
            <a:r>
              <a:rPr sz="900" spc="-50" dirty="0">
                <a:latin typeface="ＭＳ ゴシック" panose="020B0609070205080204" pitchFamily="49" charset="-128"/>
                <a:ea typeface="ＭＳ ゴシック" panose="020B0609070205080204" pitchFamily="49" charset="-128"/>
                <a:cs typeface="HGGothicE"/>
              </a:rPr>
              <a:t>回</a:t>
            </a:r>
            <a:endParaRPr sz="900" dirty="0">
              <a:latin typeface="ＭＳ ゴシック" panose="020B0609070205080204" pitchFamily="49" charset="-128"/>
              <a:ea typeface="ＭＳ ゴシック" panose="020B0609070205080204" pitchFamily="49" charset="-128"/>
              <a:cs typeface="HGGothicE"/>
            </a:endParaRPr>
          </a:p>
          <a:p>
            <a:pPr marL="12700">
              <a:lnSpc>
                <a:spcPct val="100000"/>
              </a:lnSpc>
              <a:spcBef>
                <a:spcPts val="420"/>
              </a:spcBef>
            </a:pPr>
            <a:r>
              <a:rPr sz="900" spc="-10" dirty="0">
                <a:latin typeface="ＭＳ ゴシック" panose="020B0609070205080204" pitchFamily="49" charset="-128"/>
                <a:ea typeface="ＭＳ ゴシック" panose="020B0609070205080204" pitchFamily="49" charset="-128"/>
                <a:cs typeface="HGGothicE"/>
              </a:rPr>
              <a:t>90</a:t>
            </a:r>
            <a:r>
              <a:rPr sz="900" dirty="0">
                <a:latin typeface="ＭＳ ゴシック" panose="020B0609070205080204" pitchFamily="49" charset="-128"/>
                <a:ea typeface="ＭＳ ゴシック" panose="020B0609070205080204" pitchFamily="49" charset="-128"/>
                <a:cs typeface="HGGothicE"/>
              </a:rPr>
              <a:t>分授業</a:t>
            </a:r>
            <a:r>
              <a:rPr sz="900" spc="-10" dirty="0">
                <a:latin typeface="ＭＳ ゴシック" panose="020B0609070205080204" pitchFamily="49" charset="-128"/>
                <a:ea typeface="ＭＳ ゴシック" panose="020B0609070205080204" pitchFamily="49" charset="-128"/>
                <a:cs typeface="HGGothicE"/>
              </a:rPr>
              <a:t>30</a:t>
            </a:r>
            <a:r>
              <a:rPr sz="900" spc="-50" dirty="0">
                <a:latin typeface="ＭＳ ゴシック" panose="020B0609070205080204" pitchFamily="49" charset="-128"/>
                <a:ea typeface="ＭＳ ゴシック" panose="020B0609070205080204" pitchFamily="49" charset="-128"/>
                <a:cs typeface="HGGothicE"/>
              </a:rPr>
              <a:t>回</a:t>
            </a:r>
            <a:endParaRPr sz="900" dirty="0">
              <a:latin typeface="ＭＳ ゴシック" panose="020B0609070205080204" pitchFamily="49" charset="-128"/>
              <a:ea typeface="ＭＳ ゴシック" panose="020B0609070205080204" pitchFamily="49" charset="-128"/>
              <a:cs typeface="HGGothicE"/>
            </a:endParaRPr>
          </a:p>
          <a:p>
            <a:pPr marL="12700">
              <a:lnSpc>
                <a:spcPct val="100000"/>
              </a:lnSpc>
              <a:spcBef>
                <a:spcPts val="420"/>
              </a:spcBef>
            </a:pPr>
            <a:r>
              <a:rPr sz="900" spc="-10" dirty="0">
                <a:latin typeface="ＭＳ ゴシック" panose="020B0609070205080204" pitchFamily="49" charset="-128"/>
                <a:ea typeface="ＭＳ ゴシック" panose="020B0609070205080204" pitchFamily="49" charset="-128"/>
                <a:cs typeface="HGGothicE"/>
              </a:rPr>
              <a:t>90</a:t>
            </a:r>
            <a:r>
              <a:rPr sz="900" dirty="0">
                <a:latin typeface="ＭＳ ゴシック" panose="020B0609070205080204" pitchFamily="49" charset="-128"/>
                <a:ea typeface="ＭＳ ゴシック" panose="020B0609070205080204" pitchFamily="49" charset="-128"/>
                <a:cs typeface="HGGothicE"/>
              </a:rPr>
              <a:t>分授業</a:t>
            </a:r>
            <a:r>
              <a:rPr sz="900" spc="-10" dirty="0">
                <a:latin typeface="ＭＳ ゴシック" panose="020B0609070205080204" pitchFamily="49" charset="-128"/>
                <a:ea typeface="ＭＳ ゴシック" panose="020B0609070205080204" pitchFamily="49" charset="-128"/>
                <a:cs typeface="HGGothicE"/>
              </a:rPr>
              <a:t>15</a:t>
            </a:r>
            <a:r>
              <a:rPr sz="900" spc="-50" dirty="0">
                <a:latin typeface="ＭＳ ゴシック" panose="020B0609070205080204" pitchFamily="49" charset="-128"/>
                <a:ea typeface="ＭＳ ゴシック" panose="020B0609070205080204" pitchFamily="49" charset="-128"/>
                <a:cs typeface="HGGothicE"/>
              </a:rPr>
              <a:t>回</a:t>
            </a:r>
            <a:endParaRPr sz="900" dirty="0">
              <a:latin typeface="ＭＳ ゴシック" panose="020B0609070205080204" pitchFamily="49" charset="-128"/>
              <a:ea typeface="ＭＳ ゴシック" panose="020B0609070205080204" pitchFamily="49" charset="-128"/>
              <a:cs typeface="HGGothicE"/>
            </a:endParaRPr>
          </a:p>
          <a:p>
            <a:pPr marL="12700">
              <a:lnSpc>
                <a:spcPct val="100000"/>
              </a:lnSpc>
              <a:spcBef>
                <a:spcPts val="420"/>
              </a:spcBef>
            </a:pPr>
            <a:r>
              <a:rPr sz="900" spc="-10" dirty="0">
                <a:latin typeface="ＭＳ ゴシック" panose="020B0609070205080204" pitchFamily="49" charset="-128"/>
                <a:ea typeface="ＭＳ ゴシック" panose="020B0609070205080204" pitchFamily="49" charset="-128"/>
                <a:cs typeface="HGGothicE"/>
              </a:rPr>
              <a:t>90</a:t>
            </a:r>
            <a:r>
              <a:rPr sz="900" dirty="0">
                <a:latin typeface="ＭＳ ゴシック" panose="020B0609070205080204" pitchFamily="49" charset="-128"/>
                <a:ea typeface="ＭＳ ゴシック" panose="020B0609070205080204" pitchFamily="49" charset="-128"/>
                <a:cs typeface="HGGothicE"/>
              </a:rPr>
              <a:t>分授業</a:t>
            </a:r>
            <a:r>
              <a:rPr sz="900" spc="-10" dirty="0">
                <a:latin typeface="ＭＳ ゴシック" panose="020B0609070205080204" pitchFamily="49" charset="-128"/>
                <a:ea typeface="ＭＳ ゴシック" panose="020B0609070205080204" pitchFamily="49" charset="-128"/>
                <a:cs typeface="HGGothicE"/>
              </a:rPr>
              <a:t>15</a:t>
            </a:r>
            <a:r>
              <a:rPr sz="900" spc="-50" dirty="0">
                <a:latin typeface="ＭＳ ゴシック" panose="020B0609070205080204" pitchFamily="49" charset="-128"/>
                <a:ea typeface="ＭＳ ゴシック" panose="020B0609070205080204" pitchFamily="49" charset="-128"/>
                <a:cs typeface="HGGothicE"/>
              </a:rPr>
              <a:t>回</a:t>
            </a:r>
            <a:endParaRPr sz="900" dirty="0">
              <a:latin typeface="ＭＳ ゴシック" panose="020B0609070205080204" pitchFamily="49" charset="-128"/>
              <a:ea typeface="ＭＳ ゴシック" panose="020B0609070205080204" pitchFamily="49" charset="-128"/>
              <a:cs typeface="HGGothicE"/>
            </a:endParaRPr>
          </a:p>
          <a:p>
            <a:pPr marL="12700">
              <a:lnSpc>
                <a:spcPct val="100000"/>
              </a:lnSpc>
              <a:spcBef>
                <a:spcPts val="420"/>
              </a:spcBef>
            </a:pPr>
            <a:r>
              <a:rPr sz="900" spc="-10" dirty="0">
                <a:latin typeface="ＭＳ ゴシック" panose="020B0609070205080204" pitchFamily="49" charset="-128"/>
                <a:ea typeface="ＭＳ ゴシック" panose="020B0609070205080204" pitchFamily="49" charset="-128"/>
                <a:cs typeface="HGGothicE"/>
              </a:rPr>
              <a:t>90</a:t>
            </a:r>
            <a:r>
              <a:rPr sz="900" dirty="0">
                <a:latin typeface="ＭＳ ゴシック" panose="020B0609070205080204" pitchFamily="49" charset="-128"/>
                <a:ea typeface="ＭＳ ゴシック" panose="020B0609070205080204" pitchFamily="49" charset="-128"/>
                <a:cs typeface="HGGothicE"/>
              </a:rPr>
              <a:t>分授業</a:t>
            </a:r>
            <a:r>
              <a:rPr sz="900" spc="-10" dirty="0">
                <a:latin typeface="ＭＳ ゴシック" panose="020B0609070205080204" pitchFamily="49" charset="-128"/>
                <a:ea typeface="ＭＳ ゴシック" panose="020B0609070205080204" pitchFamily="49" charset="-128"/>
                <a:cs typeface="HGGothicE"/>
              </a:rPr>
              <a:t>15</a:t>
            </a:r>
            <a:r>
              <a:rPr sz="900" spc="-50" dirty="0">
                <a:latin typeface="ＭＳ ゴシック" panose="020B0609070205080204" pitchFamily="49" charset="-128"/>
                <a:ea typeface="ＭＳ ゴシック" panose="020B0609070205080204" pitchFamily="49" charset="-128"/>
                <a:cs typeface="HGGothicE"/>
              </a:rPr>
              <a:t>回</a:t>
            </a:r>
            <a:endParaRPr sz="900" dirty="0">
              <a:latin typeface="ＭＳ ゴシック" panose="020B0609070205080204" pitchFamily="49" charset="-128"/>
              <a:ea typeface="ＭＳ ゴシック" panose="020B0609070205080204" pitchFamily="49" charset="-128"/>
              <a:cs typeface="HGGothicE"/>
            </a:endParaRPr>
          </a:p>
          <a:p>
            <a:pPr marL="12700">
              <a:lnSpc>
                <a:spcPct val="100000"/>
              </a:lnSpc>
              <a:spcBef>
                <a:spcPts val="420"/>
              </a:spcBef>
            </a:pPr>
            <a:r>
              <a:rPr sz="900" spc="-10" dirty="0">
                <a:latin typeface="ＭＳ ゴシック" panose="020B0609070205080204" pitchFamily="49" charset="-128"/>
                <a:ea typeface="ＭＳ ゴシック" panose="020B0609070205080204" pitchFamily="49" charset="-128"/>
                <a:cs typeface="HGGothicE"/>
              </a:rPr>
              <a:t>90</a:t>
            </a:r>
            <a:r>
              <a:rPr sz="900" dirty="0">
                <a:latin typeface="ＭＳ ゴシック" panose="020B0609070205080204" pitchFamily="49" charset="-128"/>
                <a:ea typeface="ＭＳ ゴシック" panose="020B0609070205080204" pitchFamily="49" charset="-128"/>
                <a:cs typeface="HGGothicE"/>
              </a:rPr>
              <a:t>分授業</a:t>
            </a:r>
            <a:r>
              <a:rPr sz="900" spc="-10" dirty="0">
                <a:latin typeface="ＭＳ ゴシック" panose="020B0609070205080204" pitchFamily="49" charset="-128"/>
                <a:ea typeface="ＭＳ ゴシック" panose="020B0609070205080204" pitchFamily="49" charset="-128"/>
                <a:cs typeface="HGGothicE"/>
              </a:rPr>
              <a:t>30</a:t>
            </a:r>
            <a:r>
              <a:rPr sz="900" spc="-50" dirty="0">
                <a:latin typeface="ＭＳ ゴシック" panose="020B0609070205080204" pitchFamily="49" charset="-128"/>
                <a:ea typeface="ＭＳ ゴシック" panose="020B0609070205080204" pitchFamily="49" charset="-128"/>
                <a:cs typeface="HGGothicE"/>
              </a:rPr>
              <a:t>回</a:t>
            </a:r>
            <a:endParaRPr sz="900" dirty="0">
              <a:latin typeface="ＭＳ ゴシック" panose="020B0609070205080204" pitchFamily="49" charset="-128"/>
              <a:ea typeface="ＭＳ ゴシック" panose="020B0609070205080204" pitchFamily="49" charset="-128"/>
              <a:cs typeface="HGGothicE"/>
            </a:endParaRPr>
          </a:p>
          <a:p>
            <a:pPr marL="12700">
              <a:lnSpc>
                <a:spcPct val="100000"/>
              </a:lnSpc>
              <a:spcBef>
                <a:spcPts val="420"/>
              </a:spcBef>
            </a:pPr>
            <a:r>
              <a:rPr sz="900" spc="-10" dirty="0">
                <a:latin typeface="ＭＳ ゴシック" panose="020B0609070205080204" pitchFamily="49" charset="-128"/>
                <a:ea typeface="ＭＳ ゴシック" panose="020B0609070205080204" pitchFamily="49" charset="-128"/>
                <a:cs typeface="HGGothicE"/>
              </a:rPr>
              <a:t>90</a:t>
            </a:r>
            <a:r>
              <a:rPr sz="900" dirty="0">
                <a:latin typeface="ＭＳ ゴシック" panose="020B0609070205080204" pitchFamily="49" charset="-128"/>
                <a:ea typeface="ＭＳ ゴシック" panose="020B0609070205080204" pitchFamily="49" charset="-128"/>
                <a:cs typeface="HGGothicE"/>
              </a:rPr>
              <a:t>分授業</a:t>
            </a:r>
            <a:r>
              <a:rPr sz="900" spc="-10" dirty="0">
                <a:latin typeface="ＭＳ ゴシック" panose="020B0609070205080204" pitchFamily="49" charset="-128"/>
                <a:ea typeface="ＭＳ ゴシック" panose="020B0609070205080204" pitchFamily="49" charset="-128"/>
                <a:cs typeface="HGGothicE"/>
              </a:rPr>
              <a:t>30</a:t>
            </a:r>
            <a:r>
              <a:rPr sz="900" spc="-50" dirty="0">
                <a:latin typeface="ＭＳ ゴシック" panose="020B0609070205080204" pitchFamily="49" charset="-128"/>
                <a:ea typeface="ＭＳ ゴシック" panose="020B0609070205080204" pitchFamily="49" charset="-128"/>
                <a:cs typeface="HGGothicE"/>
              </a:rPr>
              <a:t>回</a:t>
            </a:r>
            <a:endParaRPr sz="900" dirty="0">
              <a:latin typeface="ＭＳ ゴシック" panose="020B0609070205080204" pitchFamily="49" charset="-128"/>
              <a:ea typeface="ＭＳ ゴシック" panose="020B0609070205080204" pitchFamily="49" charset="-128"/>
              <a:cs typeface="HGGothicE"/>
            </a:endParaRPr>
          </a:p>
          <a:p>
            <a:pPr marL="12700">
              <a:lnSpc>
                <a:spcPct val="100000"/>
              </a:lnSpc>
              <a:spcBef>
                <a:spcPts val="420"/>
              </a:spcBef>
            </a:pPr>
            <a:r>
              <a:rPr sz="900" spc="-10" dirty="0">
                <a:latin typeface="ＭＳ ゴシック" panose="020B0609070205080204" pitchFamily="49" charset="-128"/>
                <a:ea typeface="ＭＳ ゴシック" panose="020B0609070205080204" pitchFamily="49" charset="-128"/>
                <a:cs typeface="HGGothicE"/>
              </a:rPr>
              <a:t>90</a:t>
            </a:r>
            <a:r>
              <a:rPr sz="900" dirty="0">
                <a:latin typeface="ＭＳ ゴシック" panose="020B0609070205080204" pitchFamily="49" charset="-128"/>
                <a:ea typeface="ＭＳ ゴシック" panose="020B0609070205080204" pitchFamily="49" charset="-128"/>
                <a:cs typeface="HGGothicE"/>
              </a:rPr>
              <a:t>分授業</a:t>
            </a:r>
            <a:r>
              <a:rPr sz="900" spc="-10" dirty="0">
                <a:latin typeface="ＭＳ ゴシック" panose="020B0609070205080204" pitchFamily="49" charset="-128"/>
                <a:ea typeface="ＭＳ ゴシック" panose="020B0609070205080204" pitchFamily="49" charset="-128"/>
                <a:cs typeface="HGGothicE"/>
              </a:rPr>
              <a:t>30</a:t>
            </a:r>
            <a:r>
              <a:rPr sz="900" spc="-50" dirty="0">
                <a:latin typeface="ＭＳ ゴシック" panose="020B0609070205080204" pitchFamily="49" charset="-128"/>
                <a:ea typeface="ＭＳ ゴシック" panose="020B0609070205080204" pitchFamily="49" charset="-128"/>
                <a:cs typeface="HGGothicE"/>
              </a:rPr>
              <a:t>回</a:t>
            </a:r>
            <a:endParaRPr sz="900" dirty="0">
              <a:latin typeface="ＭＳ ゴシック" panose="020B0609070205080204" pitchFamily="49" charset="-128"/>
              <a:ea typeface="ＭＳ ゴシック" panose="020B0609070205080204" pitchFamily="49" charset="-128"/>
              <a:cs typeface="HGGothicE"/>
            </a:endParaRPr>
          </a:p>
          <a:p>
            <a:pPr marL="12700">
              <a:lnSpc>
                <a:spcPct val="100000"/>
              </a:lnSpc>
              <a:spcBef>
                <a:spcPts val="420"/>
              </a:spcBef>
            </a:pPr>
            <a:r>
              <a:rPr sz="900" spc="-10" dirty="0">
                <a:latin typeface="ＭＳ ゴシック" panose="020B0609070205080204" pitchFamily="49" charset="-128"/>
                <a:ea typeface="ＭＳ ゴシック" panose="020B0609070205080204" pitchFamily="49" charset="-128"/>
                <a:cs typeface="HGGothicE"/>
              </a:rPr>
              <a:t>90</a:t>
            </a:r>
            <a:r>
              <a:rPr sz="900" dirty="0">
                <a:latin typeface="ＭＳ ゴシック" panose="020B0609070205080204" pitchFamily="49" charset="-128"/>
                <a:ea typeface="ＭＳ ゴシック" panose="020B0609070205080204" pitchFamily="49" charset="-128"/>
                <a:cs typeface="HGGothicE"/>
              </a:rPr>
              <a:t>分授業</a:t>
            </a:r>
            <a:r>
              <a:rPr sz="900" spc="-10" dirty="0">
                <a:latin typeface="ＭＳ ゴシック" panose="020B0609070205080204" pitchFamily="49" charset="-128"/>
                <a:ea typeface="ＭＳ ゴシック" panose="020B0609070205080204" pitchFamily="49" charset="-128"/>
                <a:cs typeface="HGGothicE"/>
              </a:rPr>
              <a:t>30</a:t>
            </a:r>
            <a:r>
              <a:rPr sz="900" spc="-50" dirty="0">
                <a:latin typeface="ＭＳ ゴシック" panose="020B0609070205080204" pitchFamily="49" charset="-128"/>
                <a:ea typeface="ＭＳ ゴシック" panose="020B0609070205080204" pitchFamily="49" charset="-128"/>
                <a:cs typeface="HGGothicE"/>
              </a:rPr>
              <a:t>回</a:t>
            </a:r>
            <a:endParaRPr sz="900" dirty="0">
              <a:latin typeface="ＭＳ ゴシック" panose="020B0609070205080204" pitchFamily="49" charset="-128"/>
              <a:ea typeface="ＭＳ ゴシック" panose="020B0609070205080204" pitchFamily="49" charset="-128"/>
              <a:cs typeface="HGGothicE"/>
            </a:endParaRPr>
          </a:p>
          <a:p>
            <a:pPr marL="12700">
              <a:lnSpc>
                <a:spcPct val="100000"/>
              </a:lnSpc>
              <a:spcBef>
                <a:spcPts val="420"/>
              </a:spcBef>
            </a:pPr>
            <a:r>
              <a:rPr sz="900" spc="-10" dirty="0">
                <a:latin typeface="ＭＳ ゴシック" panose="020B0609070205080204" pitchFamily="49" charset="-128"/>
                <a:ea typeface="ＭＳ ゴシック" panose="020B0609070205080204" pitchFamily="49" charset="-128"/>
                <a:cs typeface="HGGothicE"/>
              </a:rPr>
              <a:t>90</a:t>
            </a:r>
            <a:r>
              <a:rPr sz="900" dirty="0">
                <a:latin typeface="ＭＳ ゴシック" panose="020B0609070205080204" pitchFamily="49" charset="-128"/>
                <a:ea typeface="ＭＳ ゴシック" panose="020B0609070205080204" pitchFamily="49" charset="-128"/>
                <a:cs typeface="HGGothicE"/>
              </a:rPr>
              <a:t>分授業</a:t>
            </a:r>
            <a:r>
              <a:rPr sz="900" spc="-10" dirty="0">
                <a:latin typeface="ＭＳ ゴシック" panose="020B0609070205080204" pitchFamily="49" charset="-128"/>
                <a:ea typeface="ＭＳ ゴシック" panose="020B0609070205080204" pitchFamily="49" charset="-128"/>
                <a:cs typeface="HGGothicE"/>
              </a:rPr>
              <a:t>30</a:t>
            </a:r>
            <a:r>
              <a:rPr sz="900" spc="-50" dirty="0">
                <a:latin typeface="ＭＳ ゴシック" panose="020B0609070205080204" pitchFamily="49" charset="-128"/>
                <a:ea typeface="ＭＳ ゴシック" panose="020B0609070205080204" pitchFamily="49" charset="-128"/>
                <a:cs typeface="HGGothicE"/>
              </a:rPr>
              <a:t>回</a:t>
            </a:r>
            <a:endParaRPr sz="900" dirty="0">
              <a:latin typeface="ＭＳ ゴシック" panose="020B0609070205080204" pitchFamily="49" charset="-128"/>
              <a:ea typeface="ＭＳ ゴシック" panose="020B0609070205080204" pitchFamily="49" charset="-128"/>
              <a:cs typeface="HGGothicE"/>
            </a:endParaRPr>
          </a:p>
          <a:p>
            <a:pPr marL="12700">
              <a:lnSpc>
                <a:spcPct val="100000"/>
              </a:lnSpc>
              <a:spcBef>
                <a:spcPts val="420"/>
              </a:spcBef>
            </a:pPr>
            <a:r>
              <a:rPr sz="900" spc="-10" dirty="0">
                <a:latin typeface="ＭＳ ゴシック" panose="020B0609070205080204" pitchFamily="49" charset="-128"/>
                <a:ea typeface="ＭＳ ゴシック" panose="020B0609070205080204" pitchFamily="49" charset="-128"/>
                <a:cs typeface="HGGothicE"/>
              </a:rPr>
              <a:t>90</a:t>
            </a:r>
            <a:r>
              <a:rPr sz="900" dirty="0">
                <a:latin typeface="ＭＳ ゴシック" panose="020B0609070205080204" pitchFamily="49" charset="-128"/>
                <a:ea typeface="ＭＳ ゴシック" panose="020B0609070205080204" pitchFamily="49" charset="-128"/>
                <a:cs typeface="HGGothicE"/>
              </a:rPr>
              <a:t>分授業</a:t>
            </a:r>
            <a:r>
              <a:rPr sz="900" spc="-10" dirty="0">
                <a:latin typeface="ＭＳ ゴシック" panose="020B0609070205080204" pitchFamily="49" charset="-128"/>
                <a:ea typeface="ＭＳ ゴシック" panose="020B0609070205080204" pitchFamily="49" charset="-128"/>
                <a:cs typeface="HGGothicE"/>
              </a:rPr>
              <a:t>30</a:t>
            </a:r>
            <a:r>
              <a:rPr sz="900" spc="-50" dirty="0">
                <a:latin typeface="ＭＳ ゴシック" panose="020B0609070205080204" pitchFamily="49" charset="-128"/>
                <a:ea typeface="ＭＳ ゴシック" panose="020B0609070205080204" pitchFamily="49" charset="-128"/>
                <a:cs typeface="HGGothicE"/>
              </a:rPr>
              <a:t>回</a:t>
            </a:r>
            <a:endParaRPr sz="900" dirty="0">
              <a:latin typeface="ＭＳ ゴシック" panose="020B0609070205080204" pitchFamily="49" charset="-128"/>
              <a:ea typeface="ＭＳ ゴシック" panose="020B0609070205080204" pitchFamily="49" charset="-128"/>
              <a:cs typeface="HGGothicE"/>
            </a:endParaRPr>
          </a:p>
          <a:p>
            <a:pPr marL="12700">
              <a:lnSpc>
                <a:spcPct val="100000"/>
              </a:lnSpc>
              <a:spcBef>
                <a:spcPts val="420"/>
              </a:spcBef>
            </a:pPr>
            <a:r>
              <a:rPr sz="900" spc="-10" dirty="0">
                <a:latin typeface="ＭＳ ゴシック" panose="020B0609070205080204" pitchFamily="49" charset="-128"/>
                <a:ea typeface="ＭＳ ゴシック" panose="020B0609070205080204" pitchFamily="49" charset="-128"/>
                <a:cs typeface="HGGothicE"/>
              </a:rPr>
              <a:t>90</a:t>
            </a:r>
            <a:r>
              <a:rPr sz="900" dirty="0">
                <a:latin typeface="ＭＳ ゴシック" panose="020B0609070205080204" pitchFamily="49" charset="-128"/>
                <a:ea typeface="ＭＳ ゴシック" panose="020B0609070205080204" pitchFamily="49" charset="-128"/>
                <a:cs typeface="HGGothicE"/>
              </a:rPr>
              <a:t>分授業</a:t>
            </a:r>
            <a:r>
              <a:rPr sz="900" spc="-10" dirty="0">
                <a:latin typeface="ＭＳ ゴシック" panose="020B0609070205080204" pitchFamily="49" charset="-128"/>
                <a:ea typeface="ＭＳ ゴシック" panose="020B0609070205080204" pitchFamily="49" charset="-128"/>
                <a:cs typeface="HGGothicE"/>
              </a:rPr>
              <a:t>30</a:t>
            </a:r>
            <a:r>
              <a:rPr sz="900" spc="-50" dirty="0">
                <a:latin typeface="ＭＳ ゴシック" panose="020B0609070205080204" pitchFamily="49" charset="-128"/>
                <a:ea typeface="ＭＳ ゴシック" panose="020B0609070205080204" pitchFamily="49" charset="-128"/>
                <a:cs typeface="HGGothicE"/>
              </a:rPr>
              <a:t>回</a:t>
            </a:r>
            <a:endParaRPr sz="900" dirty="0">
              <a:latin typeface="ＭＳ ゴシック" panose="020B0609070205080204" pitchFamily="49" charset="-128"/>
              <a:ea typeface="ＭＳ ゴシック" panose="020B0609070205080204" pitchFamily="49" charset="-128"/>
              <a:cs typeface="HGGothicE"/>
            </a:endParaRPr>
          </a:p>
          <a:p>
            <a:pPr marL="12700">
              <a:lnSpc>
                <a:spcPct val="100000"/>
              </a:lnSpc>
              <a:spcBef>
                <a:spcPts val="420"/>
              </a:spcBef>
            </a:pPr>
            <a:r>
              <a:rPr sz="900" spc="-10" dirty="0">
                <a:latin typeface="ＭＳ ゴシック" panose="020B0609070205080204" pitchFamily="49" charset="-128"/>
                <a:ea typeface="ＭＳ ゴシック" panose="020B0609070205080204" pitchFamily="49" charset="-128"/>
                <a:cs typeface="HGGothicE"/>
              </a:rPr>
              <a:t>90</a:t>
            </a:r>
            <a:r>
              <a:rPr sz="900" dirty="0">
                <a:latin typeface="ＭＳ ゴシック" panose="020B0609070205080204" pitchFamily="49" charset="-128"/>
                <a:ea typeface="ＭＳ ゴシック" panose="020B0609070205080204" pitchFamily="49" charset="-128"/>
                <a:cs typeface="HGGothicE"/>
              </a:rPr>
              <a:t>分授業</a:t>
            </a:r>
            <a:r>
              <a:rPr sz="900" spc="-10" dirty="0">
                <a:latin typeface="ＭＳ ゴシック" panose="020B0609070205080204" pitchFamily="49" charset="-128"/>
                <a:ea typeface="ＭＳ ゴシック" panose="020B0609070205080204" pitchFamily="49" charset="-128"/>
                <a:cs typeface="HGGothicE"/>
              </a:rPr>
              <a:t>30</a:t>
            </a:r>
            <a:r>
              <a:rPr sz="900" spc="-50" dirty="0">
                <a:latin typeface="ＭＳ ゴシック" panose="020B0609070205080204" pitchFamily="49" charset="-128"/>
                <a:ea typeface="ＭＳ ゴシック" panose="020B0609070205080204" pitchFamily="49" charset="-128"/>
                <a:cs typeface="HGGothicE"/>
              </a:rPr>
              <a:t>回</a:t>
            </a:r>
            <a:endParaRPr sz="900" dirty="0">
              <a:latin typeface="ＭＳ ゴシック" panose="020B0609070205080204" pitchFamily="49" charset="-128"/>
              <a:ea typeface="ＭＳ ゴシック" panose="020B0609070205080204" pitchFamily="49" charset="-128"/>
              <a:cs typeface="HGGothicE"/>
            </a:endParaRPr>
          </a:p>
          <a:p>
            <a:pPr marL="12700">
              <a:lnSpc>
                <a:spcPct val="100000"/>
              </a:lnSpc>
              <a:spcBef>
                <a:spcPts val="420"/>
              </a:spcBef>
            </a:pPr>
            <a:r>
              <a:rPr sz="900" spc="-10" dirty="0">
                <a:latin typeface="ＭＳ ゴシック" panose="020B0609070205080204" pitchFamily="49" charset="-128"/>
                <a:ea typeface="ＭＳ ゴシック" panose="020B0609070205080204" pitchFamily="49" charset="-128"/>
                <a:cs typeface="HGGothicE"/>
              </a:rPr>
              <a:t>90</a:t>
            </a:r>
            <a:r>
              <a:rPr sz="900" dirty="0">
                <a:latin typeface="ＭＳ ゴシック" panose="020B0609070205080204" pitchFamily="49" charset="-128"/>
                <a:ea typeface="ＭＳ ゴシック" panose="020B0609070205080204" pitchFamily="49" charset="-128"/>
                <a:cs typeface="HGGothicE"/>
              </a:rPr>
              <a:t>分授業</a:t>
            </a:r>
            <a:r>
              <a:rPr sz="900" spc="-10" dirty="0">
                <a:latin typeface="ＭＳ ゴシック" panose="020B0609070205080204" pitchFamily="49" charset="-128"/>
                <a:ea typeface="ＭＳ ゴシック" panose="020B0609070205080204" pitchFamily="49" charset="-128"/>
                <a:cs typeface="HGGothicE"/>
              </a:rPr>
              <a:t>15</a:t>
            </a:r>
            <a:r>
              <a:rPr sz="900" spc="-50" dirty="0">
                <a:latin typeface="ＭＳ ゴシック" panose="020B0609070205080204" pitchFamily="49" charset="-128"/>
                <a:ea typeface="ＭＳ ゴシック" panose="020B0609070205080204" pitchFamily="49" charset="-128"/>
                <a:cs typeface="HGGothicE"/>
              </a:rPr>
              <a:t>回</a:t>
            </a:r>
            <a:endParaRPr sz="900" dirty="0">
              <a:latin typeface="ＭＳ ゴシック" panose="020B0609070205080204" pitchFamily="49" charset="-128"/>
              <a:ea typeface="ＭＳ ゴシック" panose="020B0609070205080204" pitchFamily="49" charset="-128"/>
              <a:cs typeface="HGGothicE"/>
            </a:endParaRPr>
          </a:p>
        </p:txBody>
      </p:sp>
      <p:sp>
        <p:nvSpPr>
          <p:cNvPr id="8" name="object 8"/>
          <p:cNvSpPr txBox="1"/>
          <p:nvPr/>
        </p:nvSpPr>
        <p:spPr>
          <a:xfrm>
            <a:off x="3288284" y="5458459"/>
            <a:ext cx="2369820" cy="946541"/>
          </a:xfrm>
          <a:prstGeom prst="rect">
            <a:avLst/>
          </a:prstGeom>
        </p:spPr>
        <p:txBody>
          <a:bodyPr vert="horz" wrap="square" lIns="0" tIns="66040" rIns="0" bIns="0" rtlCol="0">
            <a:spAutoFit/>
          </a:bodyPr>
          <a:lstStyle/>
          <a:p>
            <a:pPr marL="12700">
              <a:lnSpc>
                <a:spcPct val="100000"/>
              </a:lnSpc>
              <a:spcBef>
                <a:spcPts val="520"/>
              </a:spcBef>
            </a:pPr>
            <a:r>
              <a:rPr sz="900" spc="-5" dirty="0">
                <a:latin typeface="ＭＳ ゴシック" panose="020B0609070205080204" pitchFamily="49" charset="-128"/>
                <a:ea typeface="ＭＳ ゴシック" panose="020B0609070205080204" pitchFamily="49" charset="-128"/>
                <a:cs typeface="HGGothicE"/>
              </a:rPr>
              <a:t>日本語</a:t>
            </a:r>
            <a:r>
              <a:rPr lang="ja-JP" altLang="en-US" sz="900" spc="-5" dirty="0">
                <a:solidFill>
                  <a:schemeClr val="tx1"/>
                </a:solidFill>
                <a:latin typeface="ＭＳ ゴシック" panose="020B0609070205080204" pitchFamily="49" charset="-128"/>
                <a:ea typeface="ＭＳ ゴシック" panose="020B0609070205080204" pitchFamily="49" charset="-128"/>
                <a:cs typeface="HGGothicE"/>
              </a:rPr>
              <a:t>上級レベル</a:t>
            </a:r>
            <a:r>
              <a:rPr sz="900" spc="-5" dirty="0">
                <a:solidFill>
                  <a:schemeClr val="tx1"/>
                </a:solidFill>
                <a:latin typeface="ＭＳ ゴシック" panose="020B0609070205080204" pitchFamily="49" charset="-128"/>
                <a:ea typeface="ＭＳ ゴシック" panose="020B0609070205080204" pitchFamily="49" charset="-128"/>
                <a:cs typeface="HGGothicE"/>
              </a:rPr>
              <a:t>学生対象科目</a:t>
            </a:r>
            <a:r>
              <a:rPr lang="ja-JP" altLang="en-US" sz="900" dirty="0">
                <a:solidFill>
                  <a:schemeClr val="tx1"/>
                </a:solidFill>
                <a:latin typeface="ＭＳ ゴシック" panose="020B0609070205080204" pitchFamily="49" charset="-128"/>
                <a:ea typeface="ＭＳ ゴシック" panose="020B0609070205080204" pitchFamily="49" charset="-128"/>
                <a:cs typeface="HGGothicE"/>
              </a:rPr>
              <a:t>－</a:t>
            </a:r>
            <a:r>
              <a:rPr lang="ja-JP" altLang="en-US" sz="900" spc="-25" dirty="0">
                <a:solidFill>
                  <a:schemeClr val="tx1"/>
                </a:solidFill>
                <a:latin typeface="ＭＳ ゴシック" panose="020B0609070205080204" pitchFamily="49" charset="-128"/>
                <a:ea typeface="ＭＳ ゴシック" panose="020B0609070205080204" pitchFamily="49" charset="-128"/>
                <a:cs typeface="HGGothicE"/>
              </a:rPr>
              <a:t>選択</a:t>
            </a:r>
            <a:endParaRPr sz="900" dirty="0">
              <a:solidFill>
                <a:schemeClr val="tx1"/>
              </a:solidFill>
              <a:latin typeface="ＭＳ ゴシック" panose="020B0609070205080204" pitchFamily="49" charset="-128"/>
              <a:ea typeface="ＭＳ ゴシック" panose="020B0609070205080204" pitchFamily="49" charset="-128"/>
              <a:cs typeface="HGGothicE"/>
            </a:endParaRPr>
          </a:p>
          <a:p>
            <a:pPr marL="70485" marR="5080" algn="just">
              <a:lnSpc>
                <a:spcPct val="138900"/>
              </a:lnSpc>
            </a:pPr>
            <a:r>
              <a:rPr sz="900" spc="70" dirty="0">
                <a:solidFill>
                  <a:schemeClr val="tx1"/>
                </a:solidFill>
                <a:latin typeface="ＭＳ ゴシック" panose="020B0609070205080204" pitchFamily="49" charset="-128"/>
                <a:ea typeface="ＭＳ ゴシック" panose="020B0609070205080204" pitchFamily="49" charset="-128"/>
                <a:cs typeface="HGGothicE"/>
              </a:rPr>
              <a:t>日本探究：文化について考える   後期</a:t>
            </a:r>
            <a:endParaRPr lang="en-US" altLang="ja-JP" sz="900" spc="70" dirty="0">
              <a:solidFill>
                <a:schemeClr val="tx1"/>
              </a:solidFill>
              <a:latin typeface="ＭＳ ゴシック" panose="020B0609070205080204" pitchFamily="49" charset="-128"/>
              <a:ea typeface="ＭＳ ゴシック" panose="020B0609070205080204" pitchFamily="49" charset="-128"/>
              <a:cs typeface="HGGothicE"/>
            </a:endParaRPr>
          </a:p>
          <a:p>
            <a:pPr marL="70485" marR="5080" algn="just">
              <a:lnSpc>
                <a:spcPct val="138900"/>
              </a:lnSpc>
            </a:pPr>
            <a:r>
              <a:rPr sz="900" spc="70" dirty="0">
                <a:latin typeface="ＭＳ ゴシック" panose="020B0609070205080204" pitchFamily="49" charset="-128"/>
                <a:ea typeface="ＭＳ ゴシック" panose="020B0609070205080204" pitchFamily="49" charset="-128"/>
                <a:cs typeface="HGGothicE"/>
              </a:rPr>
              <a:t>日本探究：文学で学ぶ日本文化   後期</a:t>
            </a:r>
            <a:endParaRPr lang="en-US" altLang="ja-JP" sz="900" spc="70" dirty="0">
              <a:latin typeface="ＭＳ ゴシック" panose="020B0609070205080204" pitchFamily="49" charset="-128"/>
              <a:ea typeface="ＭＳ ゴシック" panose="020B0609070205080204" pitchFamily="49" charset="-128"/>
              <a:cs typeface="HGGothicE"/>
            </a:endParaRPr>
          </a:p>
          <a:p>
            <a:pPr marL="70485" marR="5080" algn="just">
              <a:lnSpc>
                <a:spcPct val="138900"/>
              </a:lnSpc>
            </a:pPr>
            <a:r>
              <a:rPr sz="900" spc="70" dirty="0">
                <a:latin typeface="ＭＳ ゴシック" panose="020B0609070205080204" pitchFamily="49" charset="-128"/>
                <a:ea typeface="ＭＳ ゴシック" panose="020B0609070205080204" pitchFamily="49" charset="-128"/>
                <a:cs typeface="HGGothicE"/>
              </a:rPr>
              <a:t>日本探究：現代日本社会の諸相   前期</a:t>
            </a:r>
            <a:endParaRPr lang="en-US" altLang="ja-JP" sz="900" spc="70" dirty="0">
              <a:latin typeface="ＭＳ ゴシック" panose="020B0609070205080204" pitchFamily="49" charset="-128"/>
              <a:ea typeface="ＭＳ ゴシック" panose="020B0609070205080204" pitchFamily="49" charset="-128"/>
              <a:cs typeface="HGGothicE"/>
            </a:endParaRPr>
          </a:p>
          <a:p>
            <a:pPr marL="70485" marR="5080" algn="just">
              <a:lnSpc>
                <a:spcPct val="138900"/>
              </a:lnSpc>
            </a:pPr>
            <a:r>
              <a:rPr sz="900" spc="15" dirty="0">
                <a:latin typeface="ＭＳ ゴシック" panose="020B0609070205080204" pitchFamily="49" charset="-128"/>
                <a:ea typeface="ＭＳ ゴシック" panose="020B0609070205080204" pitchFamily="49" charset="-128"/>
                <a:cs typeface="HGGothicE"/>
              </a:rPr>
              <a:t>日本探究：メディアで学ぶ日本の文化 前期</a:t>
            </a:r>
            <a:endParaRPr sz="900" dirty="0">
              <a:latin typeface="ＭＳ ゴシック" panose="020B0609070205080204" pitchFamily="49" charset="-128"/>
              <a:ea typeface="ＭＳ ゴシック" panose="020B0609070205080204" pitchFamily="49" charset="-128"/>
              <a:cs typeface="HGGothicE"/>
            </a:endParaRPr>
          </a:p>
        </p:txBody>
      </p:sp>
      <p:sp>
        <p:nvSpPr>
          <p:cNvPr id="9" name="object 9"/>
          <p:cNvSpPr txBox="1"/>
          <p:nvPr/>
        </p:nvSpPr>
        <p:spPr>
          <a:xfrm>
            <a:off x="3117595" y="6528307"/>
            <a:ext cx="2425700" cy="151323"/>
          </a:xfrm>
          <a:prstGeom prst="rect">
            <a:avLst/>
          </a:prstGeom>
        </p:spPr>
        <p:txBody>
          <a:bodyPr vert="horz" wrap="square" lIns="0" tIns="12700" rIns="0" bIns="0" rtlCol="0">
            <a:spAutoFit/>
          </a:bodyPr>
          <a:lstStyle/>
          <a:p>
            <a:pPr marL="12700">
              <a:lnSpc>
                <a:spcPct val="100000"/>
              </a:lnSpc>
              <a:spcBef>
                <a:spcPts val="100"/>
              </a:spcBef>
            </a:pPr>
            <a:r>
              <a:rPr sz="900" dirty="0">
                <a:latin typeface="ＭＳ ゴシック" panose="020B0609070205080204" pitchFamily="49" charset="-128"/>
                <a:ea typeface="ＭＳ ゴシック" panose="020B0609070205080204" pitchFamily="49" charset="-128"/>
                <a:cs typeface="HGGothicE"/>
              </a:rPr>
              <a:t>（注）</a:t>
            </a:r>
            <a:r>
              <a:rPr sz="900" spc="-5" dirty="0">
                <a:latin typeface="ＭＳ ゴシック" panose="020B0609070205080204" pitchFamily="49" charset="-128"/>
                <a:ea typeface="ＭＳ ゴシック" panose="020B0609070205080204" pitchFamily="49" charset="-128"/>
                <a:cs typeface="HGGothicE"/>
              </a:rPr>
              <a:t>授業は、留学生とともに受講する。</a:t>
            </a:r>
            <a:endParaRPr sz="900" dirty="0">
              <a:latin typeface="ＭＳ ゴシック" panose="020B0609070205080204" pitchFamily="49" charset="-128"/>
              <a:ea typeface="ＭＳ ゴシック" panose="020B0609070205080204" pitchFamily="49" charset="-128"/>
              <a:cs typeface="HGGothicE"/>
            </a:endParaRPr>
          </a:p>
        </p:txBody>
      </p:sp>
      <p:sp>
        <p:nvSpPr>
          <p:cNvPr id="10" name="object 10"/>
          <p:cNvSpPr/>
          <p:nvPr/>
        </p:nvSpPr>
        <p:spPr>
          <a:xfrm>
            <a:off x="2979420" y="342900"/>
            <a:ext cx="18415" cy="6337300"/>
          </a:xfrm>
          <a:custGeom>
            <a:avLst/>
            <a:gdLst/>
            <a:ahLst/>
            <a:cxnLst/>
            <a:rect l="l" t="t" r="r" b="b"/>
            <a:pathLst>
              <a:path w="18414" h="6337300">
                <a:moveTo>
                  <a:pt x="18287" y="0"/>
                </a:moveTo>
                <a:lnTo>
                  <a:pt x="0" y="0"/>
                </a:lnTo>
                <a:lnTo>
                  <a:pt x="0" y="6336792"/>
                </a:lnTo>
                <a:lnTo>
                  <a:pt x="18287" y="6336792"/>
                </a:lnTo>
                <a:lnTo>
                  <a:pt x="18287" y="0"/>
                </a:lnTo>
                <a:close/>
              </a:path>
            </a:pathLst>
          </a:custGeom>
          <a:solidFill>
            <a:srgbClr val="000000"/>
          </a:solidFill>
        </p:spPr>
        <p:txBody>
          <a:bodyPr wrap="square" lIns="0" tIns="0" rIns="0" bIns="0" rtlCol="0"/>
          <a:lstStyle/>
          <a:p>
            <a:endParaRPr/>
          </a:p>
        </p:txBody>
      </p:sp>
      <p:sp>
        <p:nvSpPr>
          <p:cNvPr id="11" name="object 11"/>
          <p:cNvSpPr/>
          <p:nvPr/>
        </p:nvSpPr>
        <p:spPr>
          <a:xfrm>
            <a:off x="6076188" y="333756"/>
            <a:ext cx="18415" cy="6337300"/>
          </a:xfrm>
          <a:custGeom>
            <a:avLst/>
            <a:gdLst/>
            <a:ahLst/>
            <a:cxnLst/>
            <a:rect l="l" t="t" r="r" b="b"/>
            <a:pathLst>
              <a:path w="18414" h="6337300">
                <a:moveTo>
                  <a:pt x="18287" y="0"/>
                </a:moveTo>
                <a:lnTo>
                  <a:pt x="0" y="0"/>
                </a:lnTo>
                <a:lnTo>
                  <a:pt x="0" y="6336792"/>
                </a:lnTo>
                <a:lnTo>
                  <a:pt x="18287" y="6336792"/>
                </a:lnTo>
                <a:lnTo>
                  <a:pt x="18287" y="0"/>
                </a:lnTo>
                <a:close/>
              </a:path>
            </a:pathLst>
          </a:custGeom>
          <a:solidFill>
            <a:srgbClr val="000000"/>
          </a:solidFill>
        </p:spPr>
        <p:txBody>
          <a:bodyPr wrap="square" lIns="0" tIns="0" rIns="0" bIns="0" rtlCol="0"/>
          <a:lstStyle/>
          <a:p>
            <a:endParaRPr/>
          </a:p>
        </p:txBody>
      </p:sp>
      <p:sp>
        <p:nvSpPr>
          <p:cNvPr id="12" name="object 12"/>
          <p:cNvSpPr txBox="1"/>
          <p:nvPr/>
        </p:nvSpPr>
        <p:spPr>
          <a:xfrm>
            <a:off x="197612" y="354496"/>
            <a:ext cx="2596515" cy="869469"/>
          </a:xfrm>
          <a:prstGeom prst="rect">
            <a:avLst/>
          </a:prstGeom>
        </p:spPr>
        <p:txBody>
          <a:bodyPr vert="horz" wrap="square" lIns="0" tIns="12700" rIns="0" bIns="0" rtlCol="0">
            <a:spAutoFit/>
          </a:bodyPr>
          <a:lstStyle/>
          <a:p>
            <a:pPr marL="12700">
              <a:lnSpc>
                <a:spcPct val="100000"/>
              </a:lnSpc>
              <a:spcBef>
                <a:spcPts val="100"/>
              </a:spcBef>
            </a:pPr>
            <a:r>
              <a:rPr sz="900" b="1" spc="-15" dirty="0">
                <a:latin typeface="ＭＳ ゴシック" panose="020B0609070205080204" pitchFamily="49" charset="-128"/>
                <a:ea typeface="ＭＳ ゴシック" panose="020B0609070205080204" pitchFamily="49" charset="-128"/>
                <a:cs typeface="BIZ UDGothic"/>
              </a:rPr>
              <a:t>⑤ </a:t>
            </a:r>
            <a:r>
              <a:rPr sz="900" b="1" spc="-15" dirty="0" err="1">
                <a:latin typeface="ＭＳ ゴシック" panose="020B0609070205080204" pitchFamily="49" charset="-128"/>
                <a:ea typeface="ＭＳ ゴシック" panose="020B0609070205080204" pitchFamily="49" charset="-128"/>
                <a:cs typeface="BIZ UDGothic"/>
              </a:rPr>
              <a:t>達成目標</a:t>
            </a:r>
            <a:endParaRPr lang="en-US" altLang="ja-JP" sz="900" b="1" dirty="0">
              <a:latin typeface="ＭＳ ゴシック" panose="020B0609070205080204" pitchFamily="49" charset="-128"/>
              <a:ea typeface="ＭＳ ゴシック" panose="020B0609070205080204" pitchFamily="49" charset="-128"/>
              <a:cs typeface="BIZ UDGothic"/>
            </a:endParaRPr>
          </a:p>
          <a:p>
            <a:pPr marL="12700">
              <a:lnSpc>
                <a:spcPct val="100000"/>
              </a:lnSpc>
              <a:spcBef>
                <a:spcPts val="100"/>
              </a:spcBef>
            </a:pPr>
            <a:r>
              <a:rPr lang="en-US" altLang="ja-JP" sz="900" spc="-10" dirty="0">
                <a:solidFill>
                  <a:srgbClr val="FF0000"/>
                </a:solidFill>
                <a:latin typeface="ＭＳ ゴシック" panose="020B0609070205080204" pitchFamily="49" charset="-128"/>
                <a:ea typeface="ＭＳ ゴシック" panose="020B0609070205080204" pitchFamily="49" charset="-128"/>
                <a:cs typeface="HGGothicE"/>
              </a:rPr>
              <a:t> (</a:t>
            </a:r>
            <a:r>
              <a:rPr sz="900" spc="-10" dirty="0">
                <a:latin typeface="ＭＳ ゴシック" panose="020B0609070205080204" pitchFamily="49" charset="-128"/>
                <a:ea typeface="ＭＳ ゴシック" panose="020B0609070205080204" pitchFamily="49" charset="-128"/>
                <a:cs typeface="HGGothicE"/>
              </a:rPr>
              <a:t>1）</a:t>
            </a:r>
            <a:r>
              <a:rPr sz="900" dirty="0">
                <a:latin typeface="ＭＳ ゴシック" panose="020B0609070205080204" pitchFamily="49" charset="-128"/>
                <a:ea typeface="ＭＳ ゴシック" panose="020B0609070205080204" pitchFamily="49" charset="-128"/>
                <a:cs typeface="HGGothicE"/>
              </a:rPr>
              <a:t>日本語能力試験</a:t>
            </a:r>
            <a:r>
              <a:rPr sz="900" spc="-10" dirty="0">
                <a:latin typeface="ＭＳ ゴシック" panose="020B0609070205080204" pitchFamily="49" charset="-128"/>
                <a:ea typeface="ＭＳ ゴシック" panose="020B0609070205080204" pitchFamily="49" charset="-128"/>
                <a:cs typeface="HGGothicE"/>
              </a:rPr>
              <a:t>N1</a:t>
            </a:r>
            <a:r>
              <a:rPr sz="900" spc="-5" dirty="0">
                <a:latin typeface="ＭＳ ゴシック" panose="020B0609070205080204" pitchFamily="49" charset="-128"/>
                <a:ea typeface="ＭＳ ゴシック" panose="020B0609070205080204" pitchFamily="49" charset="-128"/>
                <a:cs typeface="HGGothicE"/>
              </a:rPr>
              <a:t>に合格、あるいは、</a:t>
            </a:r>
            <a:endParaRPr lang="en-US" altLang="ja-JP" sz="900" spc="-5" dirty="0">
              <a:latin typeface="ＭＳ ゴシック" panose="020B0609070205080204" pitchFamily="49" charset="-128"/>
              <a:ea typeface="ＭＳ ゴシック" panose="020B0609070205080204" pitchFamily="49" charset="-128"/>
              <a:cs typeface="HGGothicE"/>
            </a:endParaRPr>
          </a:p>
          <a:p>
            <a:pPr marL="12700">
              <a:lnSpc>
                <a:spcPct val="100000"/>
              </a:lnSpc>
              <a:spcBef>
                <a:spcPts val="100"/>
              </a:spcBef>
            </a:pPr>
            <a:r>
              <a:rPr lang="ja-JP" altLang="en-US" sz="900" spc="-5" dirty="0">
                <a:latin typeface="ＭＳ ゴシック" panose="020B0609070205080204" pitchFamily="49" charset="-128"/>
                <a:ea typeface="ＭＳ ゴシック" panose="020B0609070205080204" pitchFamily="49" charset="-128"/>
                <a:cs typeface="HGGothicE"/>
              </a:rPr>
              <a:t>　　 </a:t>
            </a:r>
            <a:r>
              <a:rPr sz="900" spc="-5" dirty="0" err="1">
                <a:latin typeface="ＭＳ ゴシック" panose="020B0609070205080204" pitchFamily="49" charset="-128"/>
                <a:ea typeface="ＭＳ ゴシック" panose="020B0609070205080204" pitchFamily="49" charset="-128"/>
                <a:cs typeface="HGGothicE"/>
              </a:rPr>
              <a:t>合格相当の日本語能力を修得する</a:t>
            </a:r>
            <a:r>
              <a:rPr sz="900" spc="-5" dirty="0">
                <a:latin typeface="ＭＳ ゴシック" panose="020B0609070205080204" pitchFamily="49" charset="-128"/>
                <a:ea typeface="ＭＳ ゴシック" panose="020B0609070205080204" pitchFamily="49" charset="-128"/>
                <a:cs typeface="HGGothicE"/>
              </a:rPr>
              <a:t>。</a:t>
            </a:r>
            <a:endParaRPr sz="900" dirty="0">
              <a:latin typeface="ＭＳ ゴシック" panose="020B0609070205080204" pitchFamily="49" charset="-128"/>
              <a:ea typeface="ＭＳ ゴシック" panose="020B0609070205080204" pitchFamily="49" charset="-128"/>
              <a:cs typeface="HGGothicE"/>
            </a:endParaRPr>
          </a:p>
          <a:p>
            <a:pPr marL="297180" marR="5080" indent="-285115">
              <a:lnSpc>
                <a:spcPct val="100000"/>
              </a:lnSpc>
            </a:pPr>
            <a:r>
              <a:rPr sz="900" spc="-10" dirty="0">
                <a:latin typeface="ＭＳ ゴシック" panose="020B0609070205080204" pitchFamily="49" charset="-128"/>
                <a:ea typeface="ＭＳ ゴシック" panose="020B0609070205080204" pitchFamily="49" charset="-128"/>
                <a:cs typeface="HGGothicE"/>
              </a:rPr>
              <a:t>（2）</a:t>
            </a:r>
            <a:r>
              <a:rPr sz="900" spc="-5" dirty="0">
                <a:latin typeface="ＭＳ ゴシック" panose="020B0609070205080204" pitchFamily="49" charset="-128"/>
                <a:ea typeface="ＭＳ ゴシック" panose="020B0609070205080204" pitchFamily="49" charset="-128"/>
                <a:cs typeface="HGGothicE"/>
              </a:rPr>
              <a:t>講義や演習を通して日本文化の理解を深めるとともに、興味のあるテーマについて</a:t>
            </a:r>
            <a:r>
              <a:rPr lang="ja-JP" altLang="en-US" sz="900" spc="-5" dirty="0">
                <a:solidFill>
                  <a:schemeClr val="tx1"/>
                </a:solidFill>
                <a:latin typeface="ＭＳ ゴシック" panose="020B0609070205080204" pitchFamily="49" charset="-128"/>
                <a:ea typeface="ＭＳ ゴシック" panose="020B0609070205080204" pitchFamily="49" charset="-128"/>
                <a:cs typeface="HGGothicE"/>
              </a:rPr>
              <a:t>の</a:t>
            </a:r>
            <a:r>
              <a:rPr sz="900" spc="-5" dirty="0">
                <a:latin typeface="ＭＳ ゴシック" panose="020B0609070205080204" pitchFamily="49" charset="-128"/>
                <a:ea typeface="ＭＳ ゴシック" panose="020B0609070205080204" pitchFamily="49" charset="-128"/>
                <a:cs typeface="HGGothicE"/>
              </a:rPr>
              <a:t>研究</a:t>
            </a:r>
            <a:r>
              <a:rPr sz="900" spc="-50" dirty="0">
                <a:latin typeface="ＭＳ ゴシック" panose="020B0609070205080204" pitchFamily="49" charset="-128"/>
                <a:ea typeface="ＭＳ ゴシック" panose="020B0609070205080204" pitchFamily="49" charset="-128"/>
                <a:cs typeface="HGGothicE"/>
              </a:rPr>
              <a:t> </a:t>
            </a:r>
            <a:r>
              <a:rPr lang="ja-JP" altLang="en-US" sz="900" spc="-15" dirty="0">
                <a:solidFill>
                  <a:schemeClr val="tx1"/>
                </a:solidFill>
                <a:latin typeface="ＭＳ ゴシック" panose="020B0609070205080204" pitchFamily="49" charset="-128"/>
                <a:ea typeface="ＭＳ ゴシック" panose="020B0609070205080204" pitchFamily="49" charset="-128"/>
                <a:cs typeface="HGGothicE"/>
              </a:rPr>
              <a:t>成果を得る</a:t>
            </a:r>
            <a:r>
              <a:rPr sz="900" spc="-15" dirty="0">
                <a:latin typeface="ＭＳ ゴシック" panose="020B0609070205080204" pitchFamily="49" charset="-128"/>
                <a:ea typeface="ＭＳ ゴシック" panose="020B0609070205080204" pitchFamily="49" charset="-128"/>
                <a:cs typeface="HGGothicE"/>
              </a:rPr>
              <a:t>。</a:t>
            </a:r>
            <a:endParaRPr sz="900" dirty="0">
              <a:latin typeface="ＭＳ ゴシック" panose="020B0609070205080204" pitchFamily="49" charset="-128"/>
              <a:ea typeface="ＭＳ ゴシック" panose="020B0609070205080204" pitchFamily="49" charset="-128"/>
              <a:cs typeface="HGGothicE"/>
            </a:endParaRPr>
          </a:p>
        </p:txBody>
      </p:sp>
      <p:sp>
        <p:nvSpPr>
          <p:cNvPr id="13" name="object 13"/>
          <p:cNvSpPr txBox="1"/>
          <p:nvPr/>
        </p:nvSpPr>
        <p:spPr>
          <a:xfrm>
            <a:off x="197612" y="1403096"/>
            <a:ext cx="2540000" cy="841256"/>
          </a:xfrm>
          <a:prstGeom prst="rect">
            <a:avLst/>
          </a:prstGeom>
        </p:spPr>
        <p:txBody>
          <a:bodyPr vert="horz" wrap="square" lIns="0" tIns="12700" rIns="0" bIns="0" rtlCol="0">
            <a:spAutoFit/>
          </a:bodyPr>
          <a:lstStyle/>
          <a:p>
            <a:pPr marL="12700">
              <a:lnSpc>
                <a:spcPct val="100000"/>
              </a:lnSpc>
              <a:spcBef>
                <a:spcPts val="100"/>
              </a:spcBef>
            </a:pPr>
            <a:r>
              <a:rPr sz="900" b="1" spc="-5" dirty="0">
                <a:latin typeface="ＭＳ ゴシック" panose="020B0609070205080204" pitchFamily="49" charset="-128"/>
                <a:ea typeface="ＭＳ ゴシック" panose="020B0609070205080204" pitchFamily="49" charset="-128"/>
                <a:cs typeface="BIZ UDGothic"/>
              </a:rPr>
              <a:t>⑥ 研修期間</a:t>
            </a:r>
            <a:r>
              <a:rPr sz="900" b="1" dirty="0">
                <a:latin typeface="ＭＳ ゴシック" panose="020B0609070205080204" pitchFamily="49" charset="-128"/>
                <a:ea typeface="ＭＳ ゴシック" panose="020B0609070205080204" pitchFamily="49" charset="-128"/>
                <a:cs typeface="BIZ UDGothic"/>
              </a:rPr>
              <a:t>（在籍期間</a:t>
            </a:r>
            <a:r>
              <a:rPr sz="900" b="1" spc="-50" dirty="0">
                <a:latin typeface="ＭＳ ゴシック" panose="020B0609070205080204" pitchFamily="49" charset="-128"/>
                <a:ea typeface="ＭＳ ゴシック" panose="020B0609070205080204" pitchFamily="49" charset="-128"/>
                <a:cs typeface="BIZ UDGothic"/>
              </a:rPr>
              <a:t>）</a:t>
            </a:r>
            <a:endParaRPr sz="900" dirty="0">
              <a:latin typeface="ＭＳ ゴシック" panose="020B0609070205080204" pitchFamily="49" charset="-128"/>
              <a:ea typeface="ＭＳ ゴシック" panose="020B0609070205080204" pitchFamily="49" charset="-128"/>
              <a:cs typeface="BIZ UDGothic"/>
            </a:endParaRPr>
          </a:p>
          <a:p>
            <a:pPr marL="182880">
              <a:lnSpc>
                <a:spcPct val="100000"/>
              </a:lnSpc>
            </a:pPr>
            <a:r>
              <a:rPr sz="900" spc="-5" dirty="0">
                <a:solidFill>
                  <a:schemeClr val="tx1"/>
                </a:solidFill>
                <a:latin typeface="ＭＳ ゴシック" panose="020B0609070205080204" pitchFamily="49" charset="-128"/>
                <a:ea typeface="ＭＳ ゴシック" panose="020B0609070205080204" pitchFamily="49" charset="-128"/>
                <a:cs typeface="HGGothicE"/>
              </a:rPr>
              <a:t>研修期間：</a:t>
            </a:r>
            <a:r>
              <a:rPr sz="900" spc="-10" dirty="0">
                <a:solidFill>
                  <a:schemeClr val="tx1"/>
                </a:solidFill>
                <a:latin typeface="ＭＳ ゴシック" panose="020B0609070205080204" pitchFamily="49" charset="-128"/>
                <a:ea typeface="ＭＳ ゴシック" panose="020B0609070205080204" pitchFamily="49" charset="-128"/>
                <a:cs typeface="HGGothicE"/>
              </a:rPr>
              <a:t>20</a:t>
            </a:r>
            <a:r>
              <a:rPr lang="en-US" altLang="ja-JP" sz="900" spc="-10" dirty="0">
                <a:solidFill>
                  <a:schemeClr val="tx1"/>
                </a:solidFill>
                <a:latin typeface="ＭＳ ゴシック" panose="020B0609070205080204" pitchFamily="49" charset="-128"/>
                <a:ea typeface="ＭＳ ゴシック" panose="020B0609070205080204" pitchFamily="49" charset="-128"/>
                <a:cs typeface="HGGothicE"/>
              </a:rPr>
              <a:t>24</a:t>
            </a:r>
            <a:r>
              <a:rPr sz="900" dirty="0">
                <a:solidFill>
                  <a:schemeClr val="tx1"/>
                </a:solidFill>
                <a:latin typeface="ＭＳ ゴシック" panose="020B0609070205080204" pitchFamily="49" charset="-128"/>
                <a:ea typeface="ＭＳ ゴシック" panose="020B0609070205080204" pitchFamily="49" charset="-128"/>
                <a:cs typeface="HGGothicE"/>
              </a:rPr>
              <a:t>年</a:t>
            </a:r>
            <a:r>
              <a:rPr sz="900" spc="-10" dirty="0">
                <a:solidFill>
                  <a:schemeClr val="tx1"/>
                </a:solidFill>
                <a:latin typeface="ＭＳ ゴシック" panose="020B0609070205080204" pitchFamily="49" charset="-128"/>
                <a:ea typeface="ＭＳ ゴシック" panose="020B0609070205080204" pitchFamily="49" charset="-128"/>
                <a:cs typeface="HGGothicE"/>
              </a:rPr>
              <a:t>10</a:t>
            </a:r>
            <a:r>
              <a:rPr sz="900" dirty="0">
                <a:solidFill>
                  <a:schemeClr val="tx1"/>
                </a:solidFill>
                <a:latin typeface="ＭＳ ゴシック" panose="020B0609070205080204" pitchFamily="49" charset="-128"/>
                <a:ea typeface="ＭＳ ゴシック" panose="020B0609070205080204" pitchFamily="49" charset="-128"/>
                <a:cs typeface="HGGothicE"/>
              </a:rPr>
              <a:t>月</a:t>
            </a:r>
            <a:r>
              <a:rPr sz="900" spc="-10" dirty="0">
                <a:solidFill>
                  <a:schemeClr val="tx1"/>
                </a:solidFill>
                <a:latin typeface="ＭＳ ゴシック" panose="020B0609070205080204" pitchFamily="49" charset="-128"/>
                <a:ea typeface="ＭＳ ゴシック" panose="020B0609070205080204" pitchFamily="49" charset="-128"/>
                <a:cs typeface="HGGothicE"/>
              </a:rPr>
              <a:t>1</a:t>
            </a:r>
            <a:r>
              <a:rPr sz="900" spc="20" dirty="0">
                <a:solidFill>
                  <a:schemeClr val="tx1"/>
                </a:solidFill>
                <a:latin typeface="ＭＳ ゴシック" panose="020B0609070205080204" pitchFamily="49" charset="-128"/>
                <a:ea typeface="ＭＳ ゴシック" panose="020B0609070205080204" pitchFamily="49" charset="-128"/>
                <a:cs typeface="HGGothicE"/>
              </a:rPr>
              <a:t>日 </a:t>
            </a:r>
            <a:r>
              <a:rPr sz="900" dirty="0">
                <a:solidFill>
                  <a:schemeClr val="tx1"/>
                </a:solidFill>
                <a:latin typeface="ＭＳ ゴシック" panose="020B0609070205080204" pitchFamily="49" charset="-128"/>
                <a:ea typeface="ＭＳ ゴシック" panose="020B0609070205080204" pitchFamily="49" charset="-128"/>
                <a:cs typeface="HGGothicE"/>
              </a:rPr>
              <a:t>～</a:t>
            </a:r>
            <a:r>
              <a:rPr sz="900" spc="40" dirty="0">
                <a:solidFill>
                  <a:schemeClr val="tx1"/>
                </a:solidFill>
                <a:latin typeface="ＭＳ ゴシック" panose="020B0609070205080204" pitchFamily="49" charset="-128"/>
                <a:ea typeface="ＭＳ ゴシック" panose="020B0609070205080204" pitchFamily="49" charset="-128"/>
                <a:cs typeface="HGGothicE"/>
              </a:rPr>
              <a:t> </a:t>
            </a:r>
            <a:r>
              <a:rPr sz="900" spc="-10" dirty="0">
                <a:solidFill>
                  <a:schemeClr val="tx1"/>
                </a:solidFill>
                <a:latin typeface="ＭＳ ゴシック" panose="020B0609070205080204" pitchFamily="49" charset="-128"/>
                <a:ea typeface="ＭＳ ゴシック" panose="020B0609070205080204" pitchFamily="49" charset="-128"/>
                <a:cs typeface="HGGothicE"/>
              </a:rPr>
              <a:t>202</a:t>
            </a:r>
            <a:r>
              <a:rPr lang="en-US" altLang="ja-JP" sz="900" spc="-10" dirty="0">
                <a:solidFill>
                  <a:schemeClr val="tx1"/>
                </a:solidFill>
                <a:latin typeface="ＭＳ ゴシック" panose="020B0609070205080204" pitchFamily="49" charset="-128"/>
                <a:ea typeface="ＭＳ ゴシック" panose="020B0609070205080204" pitchFamily="49" charset="-128"/>
                <a:cs typeface="HGGothicE"/>
              </a:rPr>
              <a:t>5</a:t>
            </a:r>
            <a:r>
              <a:rPr sz="900" dirty="0">
                <a:solidFill>
                  <a:schemeClr val="tx1"/>
                </a:solidFill>
                <a:latin typeface="ＭＳ ゴシック" panose="020B0609070205080204" pitchFamily="49" charset="-128"/>
                <a:ea typeface="ＭＳ ゴシック" panose="020B0609070205080204" pitchFamily="49" charset="-128"/>
                <a:cs typeface="HGGothicE"/>
              </a:rPr>
              <a:t>年</a:t>
            </a:r>
            <a:r>
              <a:rPr sz="900" spc="-10" dirty="0">
                <a:solidFill>
                  <a:schemeClr val="tx1"/>
                </a:solidFill>
                <a:latin typeface="ＭＳ ゴシック" panose="020B0609070205080204" pitchFamily="49" charset="-128"/>
                <a:ea typeface="ＭＳ ゴシック" panose="020B0609070205080204" pitchFamily="49" charset="-128"/>
                <a:cs typeface="HGGothicE"/>
              </a:rPr>
              <a:t>8</a:t>
            </a:r>
            <a:r>
              <a:rPr sz="900" dirty="0">
                <a:solidFill>
                  <a:schemeClr val="tx1"/>
                </a:solidFill>
                <a:latin typeface="ＭＳ ゴシック" panose="020B0609070205080204" pitchFamily="49" charset="-128"/>
                <a:ea typeface="ＭＳ ゴシック" panose="020B0609070205080204" pitchFamily="49" charset="-128"/>
                <a:cs typeface="HGGothicE"/>
              </a:rPr>
              <a:t>月</a:t>
            </a:r>
            <a:r>
              <a:rPr sz="900" spc="-10" dirty="0">
                <a:solidFill>
                  <a:schemeClr val="tx1"/>
                </a:solidFill>
                <a:latin typeface="ＭＳ ゴシック" panose="020B0609070205080204" pitchFamily="49" charset="-128"/>
                <a:ea typeface="ＭＳ ゴシック" panose="020B0609070205080204" pitchFamily="49" charset="-128"/>
                <a:cs typeface="HGGothicE"/>
              </a:rPr>
              <a:t>31</a:t>
            </a:r>
            <a:r>
              <a:rPr sz="900" spc="-50" dirty="0">
                <a:solidFill>
                  <a:schemeClr val="tx1"/>
                </a:solidFill>
                <a:latin typeface="ＭＳ ゴシック" panose="020B0609070205080204" pitchFamily="49" charset="-128"/>
                <a:ea typeface="ＭＳ ゴシック" panose="020B0609070205080204" pitchFamily="49" charset="-128"/>
                <a:cs typeface="HGGothicE"/>
              </a:rPr>
              <a:t>日</a:t>
            </a:r>
            <a:endParaRPr lang="en-US" altLang="ja-JP" sz="900" spc="-50" dirty="0">
              <a:solidFill>
                <a:schemeClr val="tx1"/>
              </a:solidFill>
              <a:latin typeface="ＭＳ ゴシック" panose="020B0609070205080204" pitchFamily="49" charset="-128"/>
              <a:ea typeface="ＭＳ ゴシック" panose="020B0609070205080204" pitchFamily="49" charset="-128"/>
              <a:cs typeface="HGGothicE"/>
            </a:endParaRPr>
          </a:p>
          <a:p>
            <a:pPr marL="182880"/>
            <a:r>
              <a:rPr lang="ja-JP" altLang="en-US" sz="900" spc="-5" dirty="0">
                <a:solidFill>
                  <a:schemeClr val="tx1"/>
                </a:solidFill>
                <a:latin typeface="ＭＳ ゴシック" panose="020B0609070205080204" pitchFamily="49" charset="-128"/>
                <a:ea typeface="ＭＳ ゴシック" panose="020B0609070205080204" pitchFamily="49" charset="-128"/>
                <a:cs typeface="HGGothicE"/>
              </a:rPr>
              <a:t>在籍</a:t>
            </a:r>
            <a:r>
              <a:rPr lang="zh-TW" altLang="en-US" sz="900" spc="-5" dirty="0">
                <a:solidFill>
                  <a:schemeClr val="tx1"/>
                </a:solidFill>
                <a:latin typeface="ＭＳ ゴシック" panose="020B0609070205080204" pitchFamily="49" charset="-128"/>
                <a:ea typeface="ＭＳ ゴシック" panose="020B0609070205080204" pitchFamily="49" charset="-128"/>
                <a:cs typeface="HGGothicE"/>
              </a:rPr>
              <a:t>期間：</a:t>
            </a:r>
            <a:r>
              <a:rPr lang="en-US" altLang="zh-TW" sz="900" spc="-10" dirty="0">
                <a:solidFill>
                  <a:schemeClr val="tx1"/>
                </a:solidFill>
                <a:latin typeface="ＭＳ ゴシック" panose="020B0609070205080204" pitchFamily="49" charset="-128"/>
                <a:ea typeface="ＭＳ ゴシック" panose="020B0609070205080204" pitchFamily="49" charset="-128"/>
                <a:cs typeface="HGGothicE"/>
              </a:rPr>
              <a:t>202</a:t>
            </a:r>
            <a:r>
              <a:rPr lang="en-US" altLang="ja-JP" sz="900" spc="-10" dirty="0">
                <a:solidFill>
                  <a:schemeClr val="tx1"/>
                </a:solidFill>
                <a:latin typeface="ＭＳ ゴシック" panose="020B0609070205080204" pitchFamily="49" charset="-128"/>
                <a:ea typeface="ＭＳ ゴシック" panose="020B0609070205080204" pitchFamily="49" charset="-128"/>
                <a:cs typeface="HGGothicE"/>
              </a:rPr>
              <a:t>4</a:t>
            </a:r>
            <a:r>
              <a:rPr lang="zh-TW" altLang="en-US" sz="900" dirty="0">
                <a:solidFill>
                  <a:schemeClr val="tx1"/>
                </a:solidFill>
                <a:latin typeface="ＭＳ ゴシック" panose="020B0609070205080204" pitchFamily="49" charset="-128"/>
                <a:ea typeface="ＭＳ ゴシック" panose="020B0609070205080204" pitchFamily="49" charset="-128"/>
                <a:cs typeface="HGGothicE"/>
              </a:rPr>
              <a:t>年</a:t>
            </a:r>
            <a:r>
              <a:rPr lang="en-US" altLang="zh-TW" sz="900" spc="-10" dirty="0">
                <a:solidFill>
                  <a:schemeClr val="tx1"/>
                </a:solidFill>
                <a:latin typeface="ＭＳ ゴシック" panose="020B0609070205080204" pitchFamily="49" charset="-128"/>
                <a:ea typeface="ＭＳ ゴシック" panose="020B0609070205080204" pitchFamily="49" charset="-128"/>
                <a:cs typeface="HGGothicE"/>
              </a:rPr>
              <a:t>10</a:t>
            </a:r>
            <a:r>
              <a:rPr lang="zh-TW" altLang="en-US" sz="900" dirty="0">
                <a:solidFill>
                  <a:schemeClr val="tx1"/>
                </a:solidFill>
                <a:latin typeface="ＭＳ ゴシック" panose="020B0609070205080204" pitchFamily="49" charset="-128"/>
                <a:ea typeface="ＭＳ ゴシック" panose="020B0609070205080204" pitchFamily="49" charset="-128"/>
                <a:cs typeface="HGGothicE"/>
              </a:rPr>
              <a:t>月</a:t>
            </a:r>
            <a:r>
              <a:rPr lang="en-US" altLang="zh-TW" sz="900" spc="-10" dirty="0">
                <a:solidFill>
                  <a:schemeClr val="tx1"/>
                </a:solidFill>
                <a:latin typeface="ＭＳ ゴシック" panose="020B0609070205080204" pitchFamily="49" charset="-128"/>
                <a:ea typeface="ＭＳ ゴシック" panose="020B0609070205080204" pitchFamily="49" charset="-128"/>
                <a:cs typeface="HGGothicE"/>
              </a:rPr>
              <a:t>1</a:t>
            </a:r>
            <a:r>
              <a:rPr lang="zh-TW" altLang="en-US" sz="900" spc="20" dirty="0">
                <a:solidFill>
                  <a:schemeClr val="tx1"/>
                </a:solidFill>
                <a:latin typeface="ＭＳ ゴシック" panose="020B0609070205080204" pitchFamily="49" charset="-128"/>
                <a:ea typeface="ＭＳ ゴシック" panose="020B0609070205080204" pitchFamily="49" charset="-128"/>
                <a:cs typeface="HGGothicE"/>
              </a:rPr>
              <a:t>日 </a:t>
            </a:r>
            <a:r>
              <a:rPr lang="zh-TW" altLang="en-US" sz="900" dirty="0">
                <a:solidFill>
                  <a:schemeClr val="tx1"/>
                </a:solidFill>
                <a:latin typeface="ＭＳ ゴシック" panose="020B0609070205080204" pitchFamily="49" charset="-128"/>
                <a:ea typeface="ＭＳ ゴシック" panose="020B0609070205080204" pitchFamily="49" charset="-128"/>
                <a:cs typeface="HGGothicE"/>
              </a:rPr>
              <a:t>～</a:t>
            </a:r>
            <a:r>
              <a:rPr lang="zh-TW" altLang="en-US" sz="900" spc="40" dirty="0">
                <a:solidFill>
                  <a:schemeClr val="tx1"/>
                </a:solidFill>
                <a:latin typeface="ＭＳ ゴシック" panose="020B0609070205080204" pitchFamily="49" charset="-128"/>
                <a:ea typeface="ＭＳ ゴシック" panose="020B0609070205080204" pitchFamily="49" charset="-128"/>
                <a:cs typeface="HGGothicE"/>
              </a:rPr>
              <a:t> </a:t>
            </a:r>
            <a:r>
              <a:rPr lang="en-US" altLang="ja-JP" sz="900" spc="-10" dirty="0">
                <a:solidFill>
                  <a:schemeClr val="tx1"/>
                </a:solidFill>
                <a:latin typeface="ＭＳ ゴシック" panose="020B0609070205080204" pitchFamily="49" charset="-128"/>
                <a:ea typeface="ＭＳ ゴシック" panose="020B0609070205080204" pitchFamily="49" charset="-128"/>
                <a:cs typeface="HGGothicE"/>
              </a:rPr>
              <a:t>2025</a:t>
            </a:r>
            <a:r>
              <a:rPr lang="ja-JP" altLang="en-US" sz="900" spc="-10" dirty="0">
                <a:solidFill>
                  <a:schemeClr val="tx1"/>
                </a:solidFill>
                <a:latin typeface="ＭＳ ゴシック" panose="020B0609070205080204" pitchFamily="49" charset="-128"/>
                <a:ea typeface="ＭＳ ゴシック" panose="020B0609070205080204" pitchFamily="49" charset="-128"/>
                <a:cs typeface="HGGothicE"/>
              </a:rPr>
              <a:t>年</a:t>
            </a:r>
            <a:r>
              <a:rPr lang="en-US" altLang="zh-TW" sz="900" spc="-10" dirty="0">
                <a:solidFill>
                  <a:schemeClr val="tx1"/>
                </a:solidFill>
                <a:latin typeface="ＭＳ ゴシック" panose="020B0609070205080204" pitchFamily="49" charset="-128"/>
                <a:ea typeface="ＭＳ ゴシック" panose="020B0609070205080204" pitchFamily="49" charset="-128"/>
                <a:cs typeface="HGGothicE"/>
              </a:rPr>
              <a:t>8</a:t>
            </a:r>
            <a:r>
              <a:rPr lang="zh-TW" altLang="en-US" sz="900" dirty="0">
                <a:solidFill>
                  <a:schemeClr val="tx1"/>
                </a:solidFill>
                <a:latin typeface="ＭＳ ゴシック" panose="020B0609070205080204" pitchFamily="49" charset="-128"/>
                <a:ea typeface="ＭＳ ゴシック" panose="020B0609070205080204" pitchFamily="49" charset="-128"/>
                <a:cs typeface="HGGothicE"/>
              </a:rPr>
              <a:t>月</a:t>
            </a:r>
            <a:r>
              <a:rPr lang="en-US" altLang="zh-TW" sz="900" spc="-10" dirty="0">
                <a:solidFill>
                  <a:schemeClr val="tx1"/>
                </a:solidFill>
                <a:latin typeface="ＭＳ ゴシック" panose="020B0609070205080204" pitchFamily="49" charset="-128"/>
                <a:ea typeface="ＭＳ ゴシック" panose="020B0609070205080204" pitchFamily="49" charset="-128"/>
                <a:cs typeface="HGGothicE"/>
              </a:rPr>
              <a:t>31</a:t>
            </a:r>
            <a:r>
              <a:rPr lang="zh-TW" altLang="en-US" sz="900" spc="-50" dirty="0">
                <a:solidFill>
                  <a:schemeClr val="tx1"/>
                </a:solidFill>
                <a:latin typeface="ＭＳ ゴシック" panose="020B0609070205080204" pitchFamily="49" charset="-128"/>
                <a:ea typeface="ＭＳ ゴシック" panose="020B0609070205080204" pitchFamily="49" charset="-128"/>
                <a:cs typeface="HGGothicE"/>
              </a:rPr>
              <a:t>日</a:t>
            </a:r>
            <a:endParaRPr sz="900" dirty="0">
              <a:solidFill>
                <a:schemeClr val="tx1"/>
              </a:solidFill>
              <a:latin typeface="ＭＳ ゴシック" panose="020B0609070205080204" pitchFamily="49" charset="-128"/>
              <a:ea typeface="ＭＳ ゴシック" panose="020B0609070205080204" pitchFamily="49" charset="-128"/>
              <a:cs typeface="HGGothicE"/>
            </a:endParaRPr>
          </a:p>
          <a:p>
            <a:pPr>
              <a:lnSpc>
                <a:spcPct val="100000"/>
              </a:lnSpc>
              <a:spcBef>
                <a:spcPts val="55"/>
              </a:spcBef>
            </a:pPr>
            <a:endParaRPr sz="800" dirty="0">
              <a:solidFill>
                <a:schemeClr val="tx1"/>
              </a:solidFill>
              <a:latin typeface="ＭＳ ゴシック" panose="020B0609070205080204" pitchFamily="49" charset="-128"/>
              <a:ea typeface="ＭＳ ゴシック" panose="020B0609070205080204" pitchFamily="49" charset="-128"/>
              <a:cs typeface="HGGothicE"/>
            </a:endParaRPr>
          </a:p>
          <a:p>
            <a:pPr marL="12700">
              <a:lnSpc>
                <a:spcPct val="100000"/>
              </a:lnSpc>
            </a:pPr>
            <a:r>
              <a:rPr sz="900" b="1" spc="-10" dirty="0">
                <a:solidFill>
                  <a:schemeClr val="tx1"/>
                </a:solidFill>
                <a:latin typeface="ＭＳ ゴシック" panose="020B0609070205080204" pitchFamily="49" charset="-128"/>
                <a:ea typeface="ＭＳ ゴシック" panose="020B0609070205080204" pitchFamily="49" charset="-128"/>
                <a:cs typeface="BIZ UDGothic"/>
              </a:rPr>
              <a:t>⑦ 奨学金支給期間</a:t>
            </a:r>
            <a:endParaRPr sz="900" dirty="0">
              <a:solidFill>
                <a:schemeClr val="tx1"/>
              </a:solidFill>
              <a:latin typeface="ＭＳ ゴシック" panose="020B0609070205080204" pitchFamily="49" charset="-128"/>
              <a:ea typeface="ＭＳ ゴシック" panose="020B0609070205080204" pitchFamily="49" charset="-128"/>
              <a:cs typeface="BIZ UDGothic"/>
            </a:endParaRPr>
          </a:p>
          <a:p>
            <a:pPr marL="184785">
              <a:lnSpc>
                <a:spcPct val="100000"/>
              </a:lnSpc>
            </a:pPr>
            <a:r>
              <a:rPr sz="900" spc="-10" dirty="0">
                <a:solidFill>
                  <a:schemeClr val="tx1"/>
                </a:solidFill>
                <a:latin typeface="ＭＳ ゴシック" panose="020B0609070205080204" pitchFamily="49" charset="-128"/>
                <a:ea typeface="ＭＳ ゴシック" panose="020B0609070205080204" pitchFamily="49" charset="-128"/>
                <a:cs typeface="HGGothicE"/>
              </a:rPr>
              <a:t>20</a:t>
            </a:r>
            <a:r>
              <a:rPr lang="en-US" altLang="ja-JP" sz="900" spc="-10" dirty="0">
                <a:solidFill>
                  <a:schemeClr val="tx1"/>
                </a:solidFill>
                <a:latin typeface="ＭＳ ゴシック" panose="020B0609070205080204" pitchFamily="49" charset="-128"/>
                <a:ea typeface="ＭＳ ゴシック" panose="020B0609070205080204" pitchFamily="49" charset="-128"/>
                <a:cs typeface="HGGothicE"/>
              </a:rPr>
              <a:t>24</a:t>
            </a:r>
            <a:r>
              <a:rPr sz="900" dirty="0">
                <a:solidFill>
                  <a:schemeClr val="tx1"/>
                </a:solidFill>
                <a:latin typeface="ＭＳ ゴシック" panose="020B0609070205080204" pitchFamily="49" charset="-128"/>
                <a:ea typeface="ＭＳ ゴシック" panose="020B0609070205080204" pitchFamily="49" charset="-128"/>
                <a:cs typeface="HGGothicE"/>
              </a:rPr>
              <a:t>年</a:t>
            </a:r>
            <a:r>
              <a:rPr sz="900" spc="-10" dirty="0">
                <a:solidFill>
                  <a:schemeClr val="tx1"/>
                </a:solidFill>
                <a:latin typeface="ＭＳ ゴシック" panose="020B0609070205080204" pitchFamily="49" charset="-128"/>
                <a:ea typeface="ＭＳ ゴシック" panose="020B0609070205080204" pitchFamily="49" charset="-128"/>
                <a:cs typeface="HGGothicE"/>
              </a:rPr>
              <a:t>10</a:t>
            </a:r>
            <a:r>
              <a:rPr lang="ja-JP" altLang="en-US" sz="900" spc="229" dirty="0">
                <a:solidFill>
                  <a:schemeClr val="tx1"/>
                </a:solidFill>
                <a:latin typeface="ＭＳ ゴシック" panose="020B0609070205080204" pitchFamily="49" charset="-128"/>
                <a:ea typeface="ＭＳ ゴシック" panose="020B0609070205080204" pitchFamily="49" charset="-128"/>
                <a:cs typeface="HGGothicE"/>
              </a:rPr>
              <a:t>月</a:t>
            </a:r>
            <a:r>
              <a:rPr sz="900" spc="229" dirty="0">
                <a:solidFill>
                  <a:schemeClr val="tx1"/>
                </a:solidFill>
                <a:latin typeface="ＭＳ ゴシック" panose="020B0609070205080204" pitchFamily="49" charset="-128"/>
                <a:ea typeface="ＭＳ ゴシック" panose="020B0609070205080204" pitchFamily="49" charset="-128"/>
                <a:cs typeface="HGGothicE"/>
              </a:rPr>
              <a:t> </a:t>
            </a:r>
            <a:r>
              <a:rPr sz="900" dirty="0">
                <a:solidFill>
                  <a:schemeClr val="tx1"/>
                </a:solidFill>
                <a:latin typeface="ＭＳ ゴシック" panose="020B0609070205080204" pitchFamily="49" charset="-128"/>
                <a:ea typeface="ＭＳ ゴシック" panose="020B0609070205080204" pitchFamily="49" charset="-128"/>
                <a:cs typeface="HGGothicE"/>
              </a:rPr>
              <a:t>～</a:t>
            </a:r>
            <a:r>
              <a:rPr sz="900" spc="490" dirty="0">
                <a:solidFill>
                  <a:schemeClr val="tx1"/>
                </a:solidFill>
                <a:latin typeface="ＭＳ ゴシック" panose="020B0609070205080204" pitchFamily="49" charset="-128"/>
                <a:ea typeface="ＭＳ ゴシック" panose="020B0609070205080204" pitchFamily="49" charset="-128"/>
                <a:cs typeface="HGGothicE"/>
              </a:rPr>
              <a:t> </a:t>
            </a:r>
            <a:r>
              <a:rPr sz="900" spc="-10" dirty="0">
                <a:solidFill>
                  <a:schemeClr val="tx1"/>
                </a:solidFill>
                <a:latin typeface="ＭＳ ゴシック" panose="020B0609070205080204" pitchFamily="49" charset="-128"/>
                <a:ea typeface="ＭＳ ゴシック" panose="020B0609070205080204" pitchFamily="49" charset="-128"/>
                <a:cs typeface="HGGothicE"/>
              </a:rPr>
              <a:t>202</a:t>
            </a:r>
            <a:r>
              <a:rPr lang="en-US" altLang="ja-JP" sz="900" spc="-10" dirty="0">
                <a:solidFill>
                  <a:schemeClr val="tx1"/>
                </a:solidFill>
                <a:latin typeface="ＭＳ ゴシック" panose="020B0609070205080204" pitchFamily="49" charset="-128"/>
                <a:ea typeface="ＭＳ ゴシック" panose="020B0609070205080204" pitchFamily="49" charset="-128"/>
                <a:cs typeface="HGGothicE"/>
              </a:rPr>
              <a:t>5</a:t>
            </a:r>
            <a:r>
              <a:rPr sz="900" dirty="0">
                <a:solidFill>
                  <a:schemeClr val="tx1"/>
                </a:solidFill>
                <a:latin typeface="ＭＳ ゴシック" panose="020B0609070205080204" pitchFamily="49" charset="-128"/>
                <a:ea typeface="ＭＳ ゴシック" panose="020B0609070205080204" pitchFamily="49" charset="-128"/>
                <a:cs typeface="HGGothicE"/>
              </a:rPr>
              <a:t>年</a:t>
            </a:r>
            <a:r>
              <a:rPr sz="900" spc="-10" dirty="0">
                <a:solidFill>
                  <a:schemeClr val="tx1"/>
                </a:solidFill>
                <a:latin typeface="ＭＳ ゴシック" panose="020B0609070205080204" pitchFamily="49" charset="-128"/>
                <a:ea typeface="ＭＳ ゴシック" panose="020B0609070205080204" pitchFamily="49" charset="-128"/>
                <a:cs typeface="HGGothicE"/>
              </a:rPr>
              <a:t>8</a:t>
            </a:r>
            <a:r>
              <a:rPr sz="900" spc="-50" dirty="0">
                <a:solidFill>
                  <a:schemeClr val="tx1"/>
                </a:solidFill>
                <a:latin typeface="ＭＳ ゴシック" panose="020B0609070205080204" pitchFamily="49" charset="-128"/>
                <a:ea typeface="ＭＳ ゴシック" panose="020B0609070205080204" pitchFamily="49" charset="-128"/>
                <a:cs typeface="HGGothicE"/>
              </a:rPr>
              <a:t>月</a:t>
            </a:r>
            <a:endParaRPr sz="900" dirty="0">
              <a:solidFill>
                <a:schemeClr val="tx1"/>
              </a:solidFill>
              <a:latin typeface="ＭＳ ゴシック" panose="020B0609070205080204" pitchFamily="49" charset="-128"/>
              <a:ea typeface="ＭＳ ゴシック" panose="020B0609070205080204" pitchFamily="49" charset="-128"/>
              <a:cs typeface="HGGothicE"/>
            </a:endParaRPr>
          </a:p>
        </p:txBody>
      </p:sp>
      <p:sp>
        <p:nvSpPr>
          <p:cNvPr id="14" name="object 14"/>
          <p:cNvSpPr txBox="1"/>
          <p:nvPr/>
        </p:nvSpPr>
        <p:spPr>
          <a:xfrm>
            <a:off x="197611" y="2334391"/>
            <a:ext cx="2500122" cy="453970"/>
          </a:xfrm>
          <a:prstGeom prst="rect">
            <a:avLst/>
          </a:prstGeom>
        </p:spPr>
        <p:txBody>
          <a:bodyPr vert="horz" wrap="square" lIns="0" tIns="12700" rIns="0" bIns="0" rtlCol="0">
            <a:spAutoFit/>
          </a:bodyPr>
          <a:lstStyle/>
          <a:p>
            <a:pPr marL="184785" marR="5080" indent="-172720">
              <a:lnSpc>
                <a:spcPct val="100000"/>
              </a:lnSpc>
              <a:spcBef>
                <a:spcPts val="100"/>
              </a:spcBef>
            </a:pPr>
            <a:r>
              <a:rPr sz="900" b="1" spc="-10" dirty="0">
                <a:latin typeface="ＭＳ ゴシック" panose="020B0609070205080204" pitchFamily="49" charset="-128"/>
                <a:ea typeface="ＭＳ ゴシック" panose="020B0609070205080204" pitchFamily="49" charset="-128"/>
                <a:cs typeface="BIZ UDGothic"/>
              </a:rPr>
              <a:t>⑧ 研修・年間スケジュール</a:t>
            </a:r>
            <a:endParaRPr lang="en-US" altLang="ja-JP" sz="900" b="1" spc="-10" dirty="0">
              <a:latin typeface="ＭＳ ゴシック" panose="020B0609070205080204" pitchFamily="49" charset="-128"/>
              <a:ea typeface="ＭＳ ゴシック" panose="020B0609070205080204" pitchFamily="49" charset="-128"/>
              <a:cs typeface="BIZ UDGothic"/>
            </a:endParaRPr>
          </a:p>
          <a:p>
            <a:pPr marL="184785" marR="5080" indent="-172720">
              <a:lnSpc>
                <a:spcPct val="100000"/>
              </a:lnSpc>
              <a:spcBef>
                <a:spcPts val="100"/>
              </a:spcBef>
            </a:pPr>
            <a:r>
              <a:rPr lang="ja-JP" altLang="en-US" sz="900" b="1" spc="-10" dirty="0">
                <a:latin typeface="ＭＳ ゴシック" panose="020B0609070205080204" pitchFamily="49" charset="-128"/>
                <a:ea typeface="ＭＳ ゴシック" panose="020B0609070205080204" pitchFamily="49" charset="-128"/>
                <a:cs typeface="BIZ UDGothic"/>
              </a:rPr>
              <a:t>　</a:t>
            </a:r>
            <a:r>
              <a:rPr sz="900" b="1" spc="-50" dirty="0">
                <a:latin typeface="ＭＳ ゴシック" panose="020B0609070205080204" pitchFamily="49" charset="-128"/>
                <a:ea typeface="ＭＳ ゴシック" panose="020B0609070205080204" pitchFamily="49" charset="-128"/>
                <a:cs typeface="BIZ UDGothic"/>
              </a:rPr>
              <a:t> </a:t>
            </a:r>
            <a:r>
              <a:rPr sz="900" spc="-10" dirty="0">
                <a:latin typeface="ＭＳ ゴシック" panose="020B0609070205080204" pitchFamily="49" charset="-128"/>
                <a:ea typeface="ＭＳ ゴシック" panose="020B0609070205080204" pitchFamily="49" charset="-128"/>
                <a:cs typeface="HGGothicE"/>
              </a:rPr>
              <a:t>9月下旬：渡日</a:t>
            </a:r>
            <a:r>
              <a:rPr lang="ja-JP" altLang="en-US" sz="900" spc="-10" dirty="0">
                <a:solidFill>
                  <a:schemeClr val="tx1"/>
                </a:solidFill>
                <a:latin typeface="ＭＳ ゴシック" panose="020B0609070205080204" pitchFamily="49" charset="-128"/>
                <a:ea typeface="ＭＳ ゴシック" panose="020B0609070205080204" pitchFamily="49" charset="-128"/>
                <a:cs typeface="HGGothicE"/>
              </a:rPr>
              <a:t>（</a:t>
            </a:r>
            <a:r>
              <a:rPr lang="en-US" altLang="ja-JP" sz="900" spc="-10" dirty="0">
                <a:solidFill>
                  <a:schemeClr val="tx1"/>
                </a:solidFill>
                <a:latin typeface="ＭＳ ゴシック" panose="020B0609070205080204" pitchFamily="49" charset="-128"/>
                <a:ea typeface="ＭＳ ゴシック" panose="020B0609070205080204" pitchFamily="49" charset="-128"/>
                <a:cs typeface="HGGothicE"/>
              </a:rPr>
              <a:t>2023</a:t>
            </a:r>
            <a:r>
              <a:rPr lang="ja-JP" altLang="en-US" sz="900" spc="-10" dirty="0">
                <a:solidFill>
                  <a:schemeClr val="tx1"/>
                </a:solidFill>
                <a:latin typeface="ＭＳ ゴシック" panose="020B0609070205080204" pitchFamily="49" charset="-128"/>
                <a:ea typeface="ＭＳ ゴシック" panose="020B0609070205080204" pitchFamily="49" charset="-128"/>
                <a:cs typeface="HGGothicE"/>
              </a:rPr>
              <a:t>年は</a:t>
            </a:r>
            <a:r>
              <a:rPr lang="en-US" altLang="ja-JP" sz="900" spc="-10" dirty="0">
                <a:solidFill>
                  <a:schemeClr val="tx1"/>
                </a:solidFill>
                <a:latin typeface="ＭＳ ゴシック" panose="020B0609070205080204" pitchFamily="49" charset="-128"/>
                <a:ea typeface="ＭＳ ゴシック" panose="020B0609070205080204" pitchFamily="49" charset="-128"/>
                <a:cs typeface="HGGothicE"/>
              </a:rPr>
              <a:t>9</a:t>
            </a:r>
            <a:r>
              <a:rPr lang="ja-JP" altLang="en-US" sz="900" spc="-10" dirty="0">
                <a:solidFill>
                  <a:schemeClr val="tx1"/>
                </a:solidFill>
                <a:latin typeface="ＭＳ ゴシック" panose="020B0609070205080204" pitchFamily="49" charset="-128"/>
                <a:ea typeface="ＭＳ ゴシック" panose="020B0609070205080204" pitchFamily="49" charset="-128"/>
                <a:cs typeface="HGGothicE"/>
              </a:rPr>
              <a:t>月</a:t>
            </a:r>
            <a:r>
              <a:rPr lang="en-US" altLang="ja-JP" sz="900" spc="-10" dirty="0">
                <a:solidFill>
                  <a:schemeClr val="tx1"/>
                </a:solidFill>
                <a:latin typeface="ＭＳ ゴシック" panose="020B0609070205080204" pitchFamily="49" charset="-128"/>
                <a:ea typeface="ＭＳ ゴシック" panose="020B0609070205080204" pitchFamily="49" charset="-128"/>
                <a:cs typeface="HGGothicE"/>
              </a:rPr>
              <a:t>19</a:t>
            </a:r>
            <a:r>
              <a:rPr lang="ja-JP" altLang="en-US" sz="900" spc="-10" dirty="0">
                <a:solidFill>
                  <a:schemeClr val="tx1"/>
                </a:solidFill>
                <a:latin typeface="ＭＳ ゴシック" panose="020B0609070205080204" pitchFamily="49" charset="-128"/>
                <a:ea typeface="ＭＳ ゴシック" panose="020B0609070205080204" pitchFamily="49" charset="-128"/>
                <a:cs typeface="HGGothicE"/>
              </a:rPr>
              <a:t>日～</a:t>
            </a:r>
            <a:r>
              <a:rPr lang="en-US" altLang="ja-JP" sz="900" spc="-10" dirty="0">
                <a:solidFill>
                  <a:schemeClr val="tx1"/>
                </a:solidFill>
                <a:latin typeface="ＭＳ ゴシック" panose="020B0609070205080204" pitchFamily="49" charset="-128"/>
                <a:ea typeface="ＭＳ ゴシック" panose="020B0609070205080204" pitchFamily="49" charset="-128"/>
                <a:cs typeface="HGGothicE"/>
              </a:rPr>
              <a:t>21</a:t>
            </a:r>
            <a:r>
              <a:rPr lang="ja-JP" altLang="en-US" sz="900" spc="-10" dirty="0">
                <a:solidFill>
                  <a:schemeClr val="tx1"/>
                </a:solidFill>
                <a:latin typeface="ＭＳ ゴシック" panose="020B0609070205080204" pitchFamily="49" charset="-128"/>
                <a:ea typeface="ＭＳ ゴシック" panose="020B0609070205080204" pitchFamily="49" charset="-128"/>
                <a:cs typeface="HGGothicE"/>
              </a:rPr>
              <a:t>日）</a:t>
            </a:r>
            <a:endParaRPr lang="en-US" altLang="ja-JP" sz="900" spc="-10" dirty="0">
              <a:solidFill>
                <a:schemeClr val="tx1"/>
              </a:solidFill>
              <a:latin typeface="ＭＳ ゴシック" panose="020B0609070205080204" pitchFamily="49" charset="-128"/>
              <a:ea typeface="ＭＳ ゴシック" panose="020B0609070205080204" pitchFamily="49" charset="-128"/>
              <a:cs typeface="HGGothicE"/>
            </a:endParaRPr>
          </a:p>
          <a:p>
            <a:pPr marL="184785" marR="5080" indent="-172720">
              <a:lnSpc>
                <a:spcPct val="100000"/>
              </a:lnSpc>
              <a:spcBef>
                <a:spcPts val="100"/>
              </a:spcBef>
            </a:pPr>
            <a:r>
              <a:rPr lang="ja-JP" altLang="en-US" sz="900" dirty="0">
                <a:solidFill>
                  <a:schemeClr val="tx1"/>
                </a:solidFill>
                <a:latin typeface="ＭＳ ゴシック" panose="020B0609070205080204" pitchFamily="49" charset="-128"/>
                <a:ea typeface="ＭＳ ゴシック" panose="020B0609070205080204" pitchFamily="49" charset="-128"/>
                <a:cs typeface="HGGothicE"/>
              </a:rPr>
              <a:t>　　　　　　国際学生交流会</a:t>
            </a:r>
            <a:endParaRPr sz="900" dirty="0">
              <a:solidFill>
                <a:schemeClr val="tx1"/>
              </a:solidFill>
              <a:latin typeface="ＭＳ ゴシック" panose="020B0609070205080204" pitchFamily="49" charset="-128"/>
              <a:ea typeface="ＭＳ ゴシック" panose="020B0609070205080204" pitchFamily="49" charset="-128"/>
              <a:cs typeface="HGGothicE"/>
            </a:endParaRPr>
          </a:p>
        </p:txBody>
      </p:sp>
      <p:sp>
        <p:nvSpPr>
          <p:cNvPr id="15" name="object 15"/>
          <p:cNvSpPr txBox="1"/>
          <p:nvPr/>
        </p:nvSpPr>
        <p:spPr>
          <a:xfrm>
            <a:off x="351536" y="2852451"/>
            <a:ext cx="367030" cy="151323"/>
          </a:xfrm>
          <a:prstGeom prst="rect">
            <a:avLst/>
          </a:prstGeom>
        </p:spPr>
        <p:txBody>
          <a:bodyPr vert="horz" wrap="square" lIns="0" tIns="12700" rIns="0" bIns="0" rtlCol="0">
            <a:spAutoFit/>
          </a:bodyPr>
          <a:lstStyle/>
          <a:p>
            <a:pPr marL="12700">
              <a:lnSpc>
                <a:spcPct val="100000"/>
              </a:lnSpc>
              <a:spcBef>
                <a:spcPts val="100"/>
              </a:spcBef>
            </a:pPr>
            <a:r>
              <a:rPr sz="900" spc="-10" dirty="0">
                <a:latin typeface="ＭＳ ゴシック" panose="020B0609070205080204" pitchFamily="49" charset="-128"/>
                <a:ea typeface="ＭＳ ゴシック" panose="020B0609070205080204" pitchFamily="49" charset="-128"/>
                <a:cs typeface="HGGothicE"/>
              </a:rPr>
              <a:t>10</a:t>
            </a:r>
            <a:r>
              <a:rPr sz="900" spc="-25" dirty="0">
                <a:latin typeface="ＭＳ ゴシック" panose="020B0609070205080204" pitchFamily="49" charset="-128"/>
                <a:ea typeface="ＭＳ ゴシック" panose="020B0609070205080204" pitchFamily="49" charset="-128"/>
                <a:cs typeface="HGGothicE"/>
              </a:rPr>
              <a:t>月：</a:t>
            </a:r>
            <a:endParaRPr sz="900" dirty="0">
              <a:latin typeface="ＭＳ ゴシック" panose="020B0609070205080204" pitchFamily="49" charset="-128"/>
              <a:ea typeface="ＭＳ ゴシック" panose="020B0609070205080204" pitchFamily="49" charset="-128"/>
              <a:cs typeface="HGGothicE"/>
            </a:endParaRPr>
          </a:p>
        </p:txBody>
      </p:sp>
      <p:sp>
        <p:nvSpPr>
          <p:cNvPr id="16" name="object 16"/>
          <p:cNvSpPr txBox="1"/>
          <p:nvPr/>
        </p:nvSpPr>
        <p:spPr>
          <a:xfrm>
            <a:off x="824992" y="2843447"/>
            <a:ext cx="1625600" cy="605294"/>
          </a:xfrm>
          <a:prstGeom prst="rect">
            <a:avLst/>
          </a:prstGeom>
        </p:spPr>
        <p:txBody>
          <a:bodyPr vert="horz" wrap="square" lIns="0" tIns="12700" rIns="0" bIns="0" rtlCol="0">
            <a:spAutoFit/>
          </a:bodyPr>
          <a:lstStyle/>
          <a:p>
            <a:pPr marL="12700" marR="5080">
              <a:lnSpc>
                <a:spcPct val="100000"/>
              </a:lnSpc>
              <a:spcBef>
                <a:spcPts val="100"/>
              </a:spcBef>
            </a:pPr>
            <a:r>
              <a:rPr sz="900" spc="-5" dirty="0" err="1">
                <a:latin typeface="ＭＳ ゴシック" panose="020B0609070205080204" pitchFamily="49" charset="-128"/>
                <a:ea typeface="ＭＳ ゴシック" panose="020B0609070205080204" pitchFamily="49" charset="-128"/>
                <a:cs typeface="HGGothicE"/>
              </a:rPr>
              <a:t>後期履修オリエンテーション</a:t>
            </a:r>
            <a:endParaRPr lang="en-US" altLang="ja-JP" sz="900" spc="-5" dirty="0">
              <a:latin typeface="ＭＳ ゴシック" panose="020B0609070205080204" pitchFamily="49" charset="-128"/>
              <a:ea typeface="ＭＳ ゴシック" panose="020B0609070205080204" pitchFamily="49" charset="-128"/>
              <a:cs typeface="HGGothicE"/>
            </a:endParaRPr>
          </a:p>
          <a:p>
            <a:pPr marL="12700" marR="5080">
              <a:lnSpc>
                <a:spcPct val="100000"/>
              </a:lnSpc>
              <a:spcBef>
                <a:spcPts val="100"/>
              </a:spcBef>
            </a:pPr>
            <a:r>
              <a:rPr sz="900" spc="-10" dirty="0" err="1">
                <a:solidFill>
                  <a:schemeClr val="tx1"/>
                </a:solidFill>
                <a:latin typeface="ＭＳ ゴシック" panose="020B0609070205080204" pitchFamily="49" charset="-128"/>
                <a:ea typeface="ＭＳ ゴシック" panose="020B0609070205080204" pitchFamily="49" charset="-128"/>
                <a:cs typeface="HGGothicE"/>
              </a:rPr>
              <a:t>後期授業開始</a:t>
            </a:r>
            <a:endParaRPr lang="en-US" altLang="ja-JP" sz="900" spc="-10" dirty="0">
              <a:solidFill>
                <a:schemeClr val="tx1"/>
              </a:solidFill>
              <a:latin typeface="ＭＳ ゴシック" panose="020B0609070205080204" pitchFamily="49" charset="-128"/>
              <a:ea typeface="ＭＳ ゴシック" panose="020B0609070205080204" pitchFamily="49" charset="-128"/>
              <a:cs typeface="HGGothicE"/>
            </a:endParaRPr>
          </a:p>
          <a:p>
            <a:pPr marL="12700" marR="5080">
              <a:lnSpc>
                <a:spcPct val="100000"/>
              </a:lnSpc>
              <a:spcBef>
                <a:spcPts val="100"/>
              </a:spcBef>
            </a:pPr>
            <a:r>
              <a:rPr lang="ja-JP" altLang="en-US" sz="900" spc="-10" dirty="0">
                <a:solidFill>
                  <a:schemeClr val="tx1"/>
                </a:solidFill>
                <a:latin typeface="ＭＳ ゴシック" panose="020B0609070205080204" pitchFamily="49" charset="-128"/>
                <a:ea typeface="ＭＳ ゴシック" panose="020B0609070205080204" pitchFamily="49" charset="-128"/>
                <a:cs typeface="HGGothicE"/>
              </a:rPr>
              <a:t>雲仙・島原バス旅行</a:t>
            </a:r>
            <a:endParaRPr lang="ja-JP" altLang="en-US" sz="900" strike="sngStrike" dirty="0">
              <a:solidFill>
                <a:srgbClr val="FF0000"/>
              </a:solidFill>
              <a:latin typeface="ＭＳ ゴシック" panose="020B0609070205080204" pitchFamily="49" charset="-128"/>
              <a:ea typeface="ＭＳ ゴシック" panose="020B0609070205080204" pitchFamily="49" charset="-128"/>
              <a:cs typeface="HGGothicE"/>
            </a:endParaRPr>
          </a:p>
          <a:p>
            <a:pPr marL="12700" marR="5080">
              <a:lnSpc>
                <a:spcPct val="100000"/>
              </a:lnSpc>
              <a:spcBef>
                <a:spcPts val="100"/>
              </a:spcBef>
            </a:pPr>
            <a:endParaRPr sz="900" dirty="0">
              <a:latin typeface="ＭＳ ゴシック" panose="020B0609070205080204" pitchFamily="49" charset="-128"/>
              <a:ea typeface="ＭＳ ゴシック" panose="020B0609070205080204" pitchFamily="49" charset="-128"/>
              <a:cs typeface="HGGothicE"/>
            </a:endParaRPr>
          </a:p>
        </p:txBody>
      </p:sp>
      <p:sp>
        <p:nvSpPr>
          <p:cNvPr id="17" name="object 17"/>
          <p:cNvSpPr txBox="1"/>
          <p:nvPr/>
        </p:nvSpPr>
        <p:spPr>
          <a:xfrm>
            <a:off x="369824" y="3363091"/>
            <a:ext cx="367030" cy="151323"/>
          </a:xfrm>
          <a:prstGeom prst="rect">
            <a:avLst/>
          </a:prstGeom>
        </p:spPr>
        <p:txBody>
          <a:bodyPr vert="horz" wrap="square" lIns="0" tIns="12700" rIns="0" bIns="0" rtlCol="0">
            <a:spAutoFit/>
          </a:bodyPr>
          <a:lstStyle/>
          <a:p>
            <a:pPr marL="12700">
              <a:lnSpc>
                <a:spcPct val="100000"/>
              </a:lnSpc>
              <a:spcBef>
                <a:spcPts val="100"/>
              </a:spcBef>
            </a:pPr>
            <a:r>
              <a:rPr sz="900" spc="-10" dirty="0">
                <a:latin typeface="ＭＳ ゴシック" panose="020B0609070205080204" pitchFamily="49" charset="-128"/>
                <a:ea typeface="ＭＳ ゴシック" panose="020B0609070205080204" pitchFamily="49" charset="-128"/>
                <a:cs typeface="HGGothicE"/>
              </a:rPr>
              <a:t>11</a:t>
            </a:r>
            <a:r>
              <a:rPr sz="900" spc="-25" dirty="0">
                <a:latin typeface="ＭＳ ゴシック" panose="020B0609070205080204" pitchFamily="49" charset="-128"/>
                <a:ea typeface="ＭＳ ゴシック" panose="020B0609070205080204" pitchFamily="49" charset="-128"/>
                <a:cs typeface="HGGothicE"/>
              </a:rPr>
              <a:t>月：</a:t>
            </a:r>
            <a:endParaRPr sz="900" dirty="0">
              <a:latin typeface="ＭＳ ゴシック" panose="020B0609070205080204" pitchFamily="49" charset="-128"/>
              <a:ea typeface="ＭＳ ゴシック" panose="020B0609070205080204" pitchFamily="49" charset="-128"/>
              <a:cs typeface="HGGothicE"/>
            </a:endParaRPr>
          </a:p>
        </p:txBody>
      </p:sp>
      <p:sp>
        <p:nvSpPr>
          <p:cNvPr id="18" name="object 18"/>
          <p:cNvSpPr txBox="1"/>
          <p:nvPr/>
        </p:nvSpPr>
        <p:spPr>
          <a:xfrm>
            <a:off x="824992" y="3363091"/>
            <a:ext cx="1054100" cy="436880"/>
          </a:xfrm>
          <a:prstGeom prst="rect">
            <a:avLst/>
          </a:prstGeom>
        </p:spPr>
        <p:txBody>
          <a:bodyPr vert="horz" wrap="square" lIns="0" tIns="12700" rIns="0" bIns="0" rtlCol="0">
            <a:spAutoFit/>
          </a:bodyPr>
          <a:lstStyle/>
          <a:p>
            <a:pPr marL="12700" marR="5080">
              <a:lnSpc>
                <a:spcPct val="100000"/>
              </a:lnSpc>
              <a:spcBef>
                <a:spcPts val="100"/>
              </a:spcBef>
            </a:pPr>
            <a:r>
              <a:rPr sz="900" spc="-10" dirty="0">
                <a:latin typeface="ＭＳ ゴシック" panose="020B0609070205080204" pitchFamily="49" charset="-128"/>
                <a:ea typeface="ＭＳ ゴシック" panose="020B0609070205080204" pitchFamily="49" charset="-128"/>
                <a:cs typeface="HGGothicE"/>
              </a:rPr>
              <a:t>平和学習バスハイク</a:t>
            </a:r>
            <a:r>
              <a:rPr sz="900" spc="-15" dirty="0">
                <a:latin typeface="ＭＳ ゴシック" panose="020B0609070205080204" pitchFamily="49" charset="-128"/>
                <a:ea typeface="ＭＳ ゴシック" panose="020B0609070205080204" pitchFamily="49" charset="-128"/>
                <a:cs typeface="HGGothicE"/>
              </a:rPr>
              <a:t>防火訓練</a:t>
            </a:r>
            <a:endParaRPr sz="900" dirty="0">
              <a:latin typeface="ＭＳ ゴシック" panose="020B0609070205080204" pitchFamily="49" charset="-128"/>
              <a:ea typeface="ＭＳ ゴシック" panose="020B0609070205080204" pitchFamily="49" charset="-128"/>
              <a:cs typeface="HGGothicE"/>
            </a:endParaRPr>
          </a:p>
          <a:p>
            <a:pPr marL="12700">
              <a:lnSpc>
                <a:spcPct val="100000"/>
              </a:lnSpc>
            </a:pPr>
            <a:r>
              <a:rPr sz="900" spc="-10" dirty="0">
                <a:latin typeface="ＭＳ ゴシック" panose="020B0609070205080204" pitchFamily="49" charset="-128"/>
                <a:ea typeface="ＭＳ ゴシック" panose="020B0609070205080204" pitchFamily="49" charset="-128"/>
                <a:cs typeface="HGGothicE"/>
              </a:rPr>
              <a:t>長崎大学学園祭</a:t>
            </a:r>
            <a:endParaRPr sz="900" dirty="0">
              <a:latin typeface="ＭＳ ゴシック" panose="020B0609070205080204" pitchFamily="49" charset="-128"/>
              <a:ea typeface="ＭＳ ゴシック" panose="020B0609070205080204" pitchFamily="49" charset="-128"/>
              <a:cs typeface="HGGothicE"/>
            </a:endParaRPr>
          </a:p>
        </p:txBody>
      </p:sp>
      <p:sp>
        <p:nvSpPr>
          <p:cNvPr id="21" name="object 21"/>
          <p:cNvSpPr txBox="1"/>
          <p:nvPr/>
        </p:nvSpPr>
        <p:spPr>
          <a:xfrm>
            <a:off x="369824" y="3980311"/>
            <a:ext cx="1167130" cy="151323"/>
          </a:xfrm>
          <a:prstGeom prst="rect">
            <a:avLst/>
          </a:prstGeom>
        </p:spPr>
        <p:txBody>
          <a:bodyPr vert="horz" wrap="square" lIns="0" tIns="12700" rIns="0" bIns="0" rtlCol="0">
            <a:spAutoFit/>
          </a:bodyPr>
          <a:lstStyle/>
          <a:p>
            <a:pPr marL="12700">
              <a:lnSpc>
                <a:spcPct val="100000"/>
              </a:lnSpc>
              <a:spcBef>
                <a:spcPts val="100"/>
              </a:spcBef>
              <a:tabLst>
                <a:tab pos="467995" algn="l"/>
              </a:tabLst>
            </a:pPr>
            <a:r>
              <a:rPr sz="900" spc="-10" dirty="0">
                <a:latin typeface="ＭＳ ゴシック" panose="020B0609070205080204" pitchFamily="49" charset="-128"/>
                <a:ea typeface="ＭＳ ゴシック" panose="020B0609070205080204" pitchFamily="49" charset="-128"/>
                <a:cs typeface="HGGothicE"/>
              </a:rPr>
              <a:t>2</a:t>
            </a:r>
            <a:r>
              <a:rPr sz="900" dirty="0">
                <a:latin typeface="ＭＳ ゴシック" panose="020B0609070205080204" pitchFamily="49" charset="-128"/>
                <a:ea typeface="ＭＳ ゴシック" panose="020B0609070205080204" pitchFamily="49" charset="-128"/>
                <a:cs typeface="HGGothicE"/>
              </a:rPr>
              <a:t>月</a:t>
            </a:r>
            <a:r>
              <a:rPr sz="900" spc="-50" dirty="0">
                <a:latin typeface="ＭＳ ゴシック" panose="020B0609070205080204" pitchFamily="49" charset="-128"/>
                <a:ea typeface="ＭＳ ゴシック" panose="020B0609070205080204" pitchFamily="49" charset="-128"/>
                <a:cs typeface="HGGothicE"/>
              </a:rPr>
              <a:t>：</a:t>
            </a:r>
            <a:r>
              <a:rPr sz="900" dirty="0">
                <a:latin typeface="ＭＳ ゴシック" panose="020B0609070205080204" pitchFamily="49" charset="-128"/>
                <a:ea typeface="ＭＳ ゴシック" panose="020B0609070205080204" pitchFamily="49" charset="-128"/>
                <a:cs typeface="HGGothicE"/>
              </a:rPr>
              <a:t>	後期授業終</a:t>
            </a:r>
            <a:r>
              <a:rPr sz="900" spc="-50" dirty="0">
                <a:latin typeface="ＭＳ ゴシック" panose="020B0609070205080204" pitchFamily="49" charset="-128"/>
                <a:ea typeface="ＭＳ ゴシック" panose="020B0609070205080204" pitchFamily="49" charset="-128"/>
                <a:cs typeface="HGGothicE"/>
              </a:rPr>
              <a:t>了</a:t>
            </a:r>
            <a:endParaRPr sz="900">
              <a:latin typeface="ＭＳ ゴシック" panose="020B0609070205080204" pitchFamily="49" charset="-128"/>
              <a:ea typeface="ＭＳ ゴシック" panose="020B0609070205080204" pitchFamily="49" charset="-128"/>
              <a:cs typeface="HGGothicE"/>
            </a:endParaRPr>
          </a:p>
        </p:txBody>
      </p:sp>
      <p:sp>
        <p:nvSpPr>
          <p:cNvPr id="22" name="object 22"/>
          <p:cNvSpPr txBox="1"/>
          <p:nvPr/>
        </p:nvSpPr>
        <p:spPr>
          <a:xfrm>
            <a:off x="369824" y="4254632"/>
            <a:ext cx="2081530" cy="299720"/>
          </a:xfrm>
          <a:prstGeom prst="rect">
            <a:avLst/>
          </a:prstGeom>
        </p:spPr>
        <p:txBody>
          <a:bodyPr vert="horz" wrap="square" lIns="0" tIns="12700" rIns="0" bIns="0" rtlCol="0">
            <a:spAutoFit/>
          </a:bodyPr>
          <a:lstStyle/>
          <a:p>
            <a:pPr marL="467995" marR="5080" indent="-455930">
              <a:lnSpc>
                <a:spcPct val="100000"/>
              </a:lnSpc>
              <a:spcBef>
                <a:spcPts val="100"/>
              </a:spcBef>
              <a:tabLst>
                <a:tab pos="467995" algn="l"/>
              </a:tabLst>
            </a:pPr>
            <a:r>
              <a:rPr sz="900" spc="-10" dirty="0">
                <a:latin typeface="ＭＳ ゴシック" panose="020B0609070205080204" pitchFamily="49" charset="-128"/>
                <a:ea typeface="ＭＳ ゴシック" panose="020B0609070205080204" pitchFamily="49" charset="-128"/>
                <a:cs typeface="HGGothicE"/>
              </a:rPr>
              <a:t>4</a:t>
            </a:r>
            <a:r>
              <a:rPr sz="900" dirty="0">
                <a:latin typeface="ＭＳ ゴシック" panose="020B0609070205080204" pitchFamily="49" charset="-128"/>
                <a:ea typeface="ＭＳ ゴシック" panose="020B0609070205080204" pitchFamily="49" charset="-128"/>
                <a:cs typeface="HGGothicE"/>
              </a:rPr>
              <a:t>月</a:t>
            </a:r>
            <a:r>
              <a:rPr sz="900" spc="-50" dirty="0">
                <a:latin typeface="ＭＳ ゴシック" panose="020B0609070205080204" pitchFamily="49" charset="-128"/>
                <a:ea typeface="ＭＳ ゴシック" panose="020B0609070205080204" pitchFamily="49" charset="-128"/>
                <a:cs typeface="HGGothicE"/>
              </a:rPr>
              <a:t>：</a:t>
            </a:r>
            <a:r>
              <a:rPr sz="900" dirty="0">
                <a:latin typeface="ＭＳ ゴシック" panose="020B0609070205080204" pitchFamily="49" charset="-128"/>
                <a:ea typeface="ＭＳ ゴシック" panose="020B0609070205080204" pitchFamily="49" charset="-128"/>
                <a:cs typeface="HGGothicE"/>
              </a:rPr>
              <a:t>	前期履修オリエンテーション</a:t>
            </a:r>
            <a:r>
              <a:rPr sz="900" spc="-50" dirty="0">
                <a:latin typeface="ＭＳ ゴシック" panose="020B0609070205080204" pitchFamily="49" charset="-128"/>
                <a:ea typeface="ＭＳ ゴシック" panose="020B0609070205080204" pitchFamily="49" charset="-128"/>
                <a:cs typeface="HGGothicE"/>
              </a:rPr>
              <a:t>、</a:t>
            </a:r>
            <a:r>
              <a:rPr sz="900" dirty="0">
                <a:latin typeface="ＭＳ ゴシック" panose="020B0609070205080204" pitchFamily="49" charset="-128"/>
                <a:ea typeface="ＭＳ ゴシック" panose="020B0609070205080204" pitchFamily="49" charset="-128"/>
                <a:cs typeface="HGGothicE"/>
              </a:rPr>
              <a:t>前期授業開</a:t>
            </a:r>
            <a:r>
              <a:rPr sz="900" spc="-50" dirty="0">
                <a:latin typeface="ＭＳ ゴシック" panose="020B0609070205080204" pitchFamily="49" charset="-128"/>
                <a:ea typeface="ＭＳ ゴシック" panose="020B0609070205080204" pitchFamily="49" charset="-128"/>
                <a:cs typeface="HGGothicE"/>
              </a:rPr>
              <a:t>始</a:t>
            </a:r>
            <a:endParaRPr sz="900">
              <a:latin typeface="ＭＳ ゴシック" panose="020B0609070205080204" pitchFamily="49" charset="-128"/>
              <a:ea typeface="ＭＳ ゴシック" panose="020B0609070205080204" pitchFamily="49" charset="-128"/>
              <a:cs typeface="HGGothicE"/>
            </a:endParaRPr>
          </a:p>
        </p:txBody>
      </p:sp>
      <p:sp>
        <p:nvSpPr>
          <p:cNvPr id="23" name="object 23"/>
          <p:cNvSpPr txBox="1"/>
          <p:nvPr/>
        </p:nvSpPr>
        <p:spPr>
          <a:xfrm>
            <a:off x="369824" y="4666111"/>
            <a:ext cx="1167130" cy="436880"/>
          </a:xfrm>
          <a:prstGeom prst="rect">
            <a:avLst/>
          </a:prstGeom>
        </p:spPr>
        <p:txBody>
          <a:bodyPr vert="horz" wrap="square" lIns="0" tIns="12700" rIns="0" bIns="0" rtlCol="0">
            <a:spAutoFit/>
          </a:bodyPr>
          <a:lstStyle/>
          <a:p>
            <a:pPr marL="12700">
              <a:lnSpc>
                <a:spcPct val="100000"/>
              </a:lnSpc>
              <a:spcBef>
                <a:spcPts val="100"/>
              </a:spcBef>
              <a:tabLst>
                <a:tab pos="467995" algn="l"/>
              </a:tabLst>
            </a:pPr>
            <a:r>
              <a:rPr sz="900" spc="-10" dirty="0">
                <a:latin typeface="ＭＳ ゴシック" panose="020B0609070205080204" pitchFamily="49" charset="-128"/>
                <a:ea typeface="ＭＳ ゴシック" panose="020B0609070205080204" pitchFamily="49" charset="-128"/>
                <a:cs typeface="HGGothicE"/>
              </a:rPr>
              <a:t>8</a:t>
            </a:r>
            <a:r>
              <a:rPr sz="900" dirty="0">
                <a:latin typeface="ＭＳ ゴシック" panose="020B0609070205080204" pitchFamily="49" charset="-128"/>
                <a:ea typeface="ＭＳ ゴシック" panose="020B0609070205080204" pitchFamily="49" charset="-128"/>
                <a:cs typeface="HGGothicE"/>
              </a:rPr>
              <a:t>月</a:t>
            </a:r>
            <a:r>
              <a:rPr sz="900" spc="-50" dirty="0">
                <a:latin typeface="ＭＳ ゴシック" panose="020B0609070205080204" pitchFamily="49" charset="-128"/>
                <a:ea typeface="ＭＳ ゴシック" panose="020B0609070205080204" pitchFamily="49" charset="-128"/>
                <a:cs typeface="HGGothicE"/>
              </a:rPr>
              <a:t>：</a:t>
            </a:r>
            <a:r>
              <a:rPr sz="900" dirty="0">
                <a:latin typeface="ＭＳ ゴシック" panose="020B0609070205080204" pitchFamily="49" charset="-128"/>
                <a:ea typeface="ＭＳ ゴシック" panose="020B0609070205080204" pitchFamily="49" charset="-128"/>
                <a:cs typeface="HGGothicE"/>
              </a:rPr>
              <a:t>	前期授業終</a:t>
            </a:r>
            <a:r>
              <a:rPr sz="900" spc="-50" dirty="0">
                <a:latin typeface="ＭＳ ゴシック" panose="020B0609070205080204" pitchFamily="49" charset="-128"/>
                <a:ea typeface="ＭＳ ゴシック" panose="020B0609070205080204" pitchFamily="49" charset="-128"/>
                <a:cs typeface="HGGothicE"/>
              </a:rPr>
              <a:t>了</a:t>
            </a:r>
            <a:endParaRPr sz="900" dirty="0">
              <a:latin typeface="ＭＳ ゴシック" panose="020B0609070205080204" pitchFamily="49" charset="-128"/>
              <a:ea typeface="ＭＳ ゴシック" panose="020B0609070205080204" pitchFamily="49" charset="-128"/>
              <a:cs typeface="HGGothicE"/>
            </a:endParaRPr>
          </a:p>
          <a:p>
            <a:pPr>
              <a:lnSpc>
                <a:spcPct val="100000"/>
              </a:lnSpc>
              <a:spcBef>
                <a:spcPts val="55"/>
              </a:spcBef>
            </a:pPr>
            <a:endParaRPr sz="800" dirty="0">
              <a:latin typeface="ＭＳ ゴシック" panose="020B0609070205080204" pitchFamily="49" charset="-128"/>
              <a:ea typeface="ＭＳ ゴシック" panose="020B0609070205080204" pitchFamily="49" charset="-128"/>
              <a:cs typeface="HGGothicE"/>
            </a:endParaRPr>
          </a:p>
          <a:p>
            <a:pPr marL="12700">
              <a:lnSpc>
                <a:spcPct val="100000"/>
              </a:lnSpc>
            </a:pPr>
            <a:r>
              <a:rPr sz="900" spc="-10" dirty="0">
                <a:latin typeface="ＭＳ ゴシック" panose="020B0609070205080204" pitchFamily="49" charset="-128"/>
                <a:ea typeface="ＭＳ ゴシック" panose="020B0609070205080204" pitchFamily="49" charset="-128"/>
                <a:cs typeface="HGGothicE"/>
              </a:rPr>
              <a:t>8月下旬：帰国</a:t>
            </a:r>
            <a:endParaRPr sz="900" dirty="0">
              <a:latin typeface="ＭＳ ゴシック" panose="020B0609070205080204" pitchFamily="49" charset="-128"/>
              <a:ea typeface="ＭＳ ゴシック" panose="020B0609070205080204" pitchFamily="49" charset="-128"/>
              <a:cs typeface="HGGothicE"/>
            </a:endParaRPr>
          </a:p>
        </p:txBody>
      </p:sp>
      <p:sp>
        <p:nvSpPr>
          <p:cNvPr id="24" name="object 24"/>
          <p:cNvSpPr txBox="1"/>
          <p:nvPr/>
        </p:nvSpPr>
        <p:spPr>
          <a:xfrm>
            <a:off x="197612" y="5214752"/>
            <a:ext cx="2596515" cy="299720"/>
          </a:xfrm>
          <a:prstGeom prst="rect">
            <a:avLst/>
          </a:prstGeom>
        </p:spPr>
        <p:txBody>
          <a:bodyPr vert="horz" wrap="square" lIns="0" tIns="12700" rIns="0" bIns="0" rtlCol="0">
            <a:spAutoFit/>
          </a:bodyPr>
          <a:lstStyle/>
          <a:p>
            <a:pPr marL="12700" marR="5080" indent="57785">
              <a:lnSpc>
                <a:spcPct val="100000"/>
              </a:lnSpc>
              <a:spcBef>
                <a:spcPts val="100"/>
              </a:spcBef>
            </a:pPr>
            <a:r>
              <a:rPr sz="900" spc="-10" dirty="0">
                <a:latin typeface="ＭＳ ゴシック" panose="020B0609070205080204" pitchFamily="49" charset="-128"/>
                <a:ea typeface="ＭＳ ゴシック" panose="020B0609070205080204" pitchFamily="49" charset="-128"/>
                <a:cs typeface="HGGothicE"/>
              </a:rPr>
              <a:t>※</a:t>
            </a:r>
            <a:r>
              <a:rPr sz="900" spc="-10" dirty="0" err="1">
                <a:latin typeface="ＭＳ ゴシック" panose="020B0609070205080204" pitchFamily="49" charset="-128"/>
                <a:ea typeface="ＭＳ ゴシック" panose="020B0609070205080204" pitchFamily="49" charset="-128"/>
                <a:cs typeface="HGGothicE"/>
              </a:rPr>
              <a:t>新型コロナウイルスの影響により渡日日程や</a:t>
            </a:r>
            <a:endParaRPr lang="en-US" altLang="ja-JP" sz="900" spc="-10" dirty="0">
              <a:latin typeface="ＭＳ ゴシック" panose="020B0609070205080204" pitchFamily="49" charset="-128"/>
              <a:ea typeface="ＭＳ ゴシック" panose="020B0609070205080204" pitchFamily="49" charset="-128"/>
              <a:cs typeface="HGGothicE"/>
            </a:endParaRPr>
          </a:p>
          <a:p>
            <a:pPr marL="12700" marR="5080" indent="57785">
              <a:lnSpc>
                <a:spcPct val="100000"/>
              </a:lnSpc>
              <a:spcBef>
                <a:spcPts val="100"/>
              </a:spcBef>
            </a:pPr>
            <a:r>
              <a:rPr lang="ja-JP" altLang="en-US" sz="900" spc="-10" dirty="0">
                <a:latin typeface="ＭＳ ゴシック" panose="020B0609070205080204" pitchFamily="49" charset="-128"/>
                <a:ea typeface="ＭＳ ゴシック" panose="020B0609070205080204" pitchFamily="49" charset="-128"/>
                <a:cs typeface="HGGothicE"/>
              </a:rPr>
              <a:t>　</a:t>
            </a:r>
            <a:r>
              <a:rPr sz="900" spc="-10" dirty="0" err="1">
                <a:latin typeface="ＭＳ ゴシック" panose="020B0609070205080204" pitchFamily="49" charset="-128"/>
                <a:ea typeface="ＭＳ ゴシック" panose="020B0609070205080204" pitchFamily="49" charset="-128"/>
                <a:cs typeface="HGGothicE"/>
              </a:rPr>
              <a:t>年</a:t>
            </a:r>
            <a:r>
              <a:rPr sz="900" spc="-5" dirty="0" err="1">
                <a:latin typeface="ＭＳ ゴシック" panose="020B0609070205080204" pitchFamily="49" charset="-128"/>
                <a:ea typeface="ＭＳ ゴシック" panose="020B0609070205080204" pitchFamily="49" charset="-128"/>
                <a:cs typeface="HGGothicE"/>
              </a:rPr>
              <a:t>間スケジュールが変更となる場合あり</a:t>
            </a:r>
            <a:r>
              <a:rPr sz="900" spc="-5" dirty="0">
                <a:latin typeface="ＭＳ ゴシック" panose="020B0609070205080204" pitchFamily="49" charset="-128"/>
                <a:ea typeface="ＭＳ ゴシック" panose="020B0609070205080204" pitchFamily="49" charset="-128"/>
                <a:cs typeface="HGGothicE"/>
              </a:rPr>
              <a:t>。</a:t>
            </a:r>
            <a:endParaRPr sz="900" dirty="0">
              <a:latin typeface="ＭＳ ゴシック" panose="020B0609070205080204" pitchFamily="49" charset="-128"/>
              <a:ea typeface="ＭＳ ゴシック" panose="020B0609070205080204" pitchFamily="49" charset="-128"/>
              <a:cs typeface="HGGothicE"/>
            </a:endParaRPr>
          </a:p>
        </p:txBody>
      </p:sp>
      <p:sp>
        <p:nvSpPr>
          <p:cNvPr id="25" name="object 25"/>
          <p:cNvSpPr txBox="1"/>
          <p:nvPr/>
        </p:nvSpPr>
        <p:spPr>
          <a:xfrm>
            <a:off x="197612" y="5600323"/>
            <a:ext cx="2654300" cy="1034257"/>
          </a:xfrm>
          <a:prstGeom prst="rect">
            <a:avLst/>
          </a:prstGeom>
        </p:spPr>
        <p:txBody>
          <a:bodyPr vert="horz" wrap="square" lIns="0" tIns="38735" rIns="0" bIns="0" rtlCol="0">
            <a:spAutoFit/>
          </a:bodyPr>
          <a:lstStyle/>
          <a:p>
            <a:pPr marL="12700">
              <a:lnSpc>
                <a:spcPct val="100000"/>
              </a:lnSpc>
              <a:spcBef>
                <a:spcPts val="305"/>
              </a:spcBef>
            </a:pPr>
            <a:r>
              <a:rPr sz="900" b="1" spc="-10" dirty="0">
                <a:latin typeface="ＭＳ ゴシック" panose="020B0609070205080204" pitchFamily="49" charset="-128"/>
                <a:ea typeface="ＭＳ ゴシック" panose="020B0609070205080204" pitchFamily="49" charset="-128"/>
                <a:cs typeface="BIZ UDGothic"/>
              </a:rPr>
              <a:t>⑨ コースの修了要件</a:t>
            </a:r>
            <a:endParaRPr sz="900" dirty="0">
              <a:latin typeface="ＭＳ ゴシック" panose="020B0609070205080204" pitchFamily="49" charset="-128"/>
              <a:ea typeface="ＭＳ ゴシック" panose="020B0609070205080204" pitchFamily="49" charset="-128"/>
              <a:cs typeface="BIZ UDGothic"/>
            </a:endParaRPr>
          </a:p>
          <a:p>
            <a:pPr marL="12700" marR="5080">
              <a:lnSpc>
                <a:spcPct val="100000"/>
              </a:lnSpc>
              <a:spcBef>
                <a:spcPts val="200"/>
              </a:spcBef>
            </a:pPr>
            <a:r>
              <a:rPr sz="900" spc="-5" dirty="0">
                <a:latin typeface="ＭＳ ゴシック" panose="020B0609070205080204" pitchFamily="49" charset="-128"/>
                <a:ea typeface="ＭＳ ゴシック" panose="020B0609070205080204" pitchFamily="49" charset="-128"/>
                <a:cs typeface="HGGothicE"/>
              </a:rPr>
              <a:t>日本語プレースメントテストの結果に応じて配置</a:t>
            </a:r>
            <a:r>
              <a:rPr sz="900" spc="-50" dirty="0">
                <a:latin typeface="ＭＳ ゴシック" panose="020B0609070205080204" pitchFamily="49" charset="-128"/>
                <a:ea typeface="ＭＳ ゴシック" panose="020B0609070205080204" pitchFamily="49" charset="-128"/>
                <a:cs typeface="HGGothicE"/>
              </a:rPr>
              <a:t> </a:t>
            </a:r>
            <a:r>
              <a:rPr sz="900" spc="-5" dirty="0">
                <a:latin typeface="ＭＳ ゴシック" panose="020B0609070205080204" pitchFamily="49" charset="-128"/>
                <a:ea typeface="ＭＳ ゴシック" panose="020B0609070205080204" pitchFamily="49" charset="-128"/>
                <a:cs typeface="HGGothicE"/>
              </a:rPr>
              <a:t>される留学生教育・支援センター提供の日本語科</a:t>
            </a:r>
            <a:r>
              <a:rPr sz="900" spc="-50" dirty="0">
                <a:latin typeface="ＭＳ ゴシック" panose="020B0609070205080204" pitchFamily="49" charset="-128"/>
                <a:ea typeface="ＭＳ ゴシック" panose="020B0609070205080204" pitchFamily="49" charset="-128"/>
                <a:cs typeface="HGGothicE"/>
              </a:rPr>
              <a:t> </a:t>
            </a:r>
            <a:r>
              <a:rPr sz="900" spc="-5" dirty="0">
                <a:latin typeface="ＭＳ ゴシック" panose="020B0609070205080204" pitchFamily="49" charset="-128"/>
                <a:ea typeface="ＭＳ ゴシック" panose="020B0609070205080204" pitchFamily="49" charset="-128"/>
                <a:cs typeface="HGGothicE"/>
              </a:rPr>
              <a:t>目、教養教育科目、所属学部の専門科目の中から、</a:t>
            </a:r>
            <a:r>
              <a:rPr sz="900" dirty="0">
                <a:latin typeface="ＭＳ ゴシック" panose="020B0609070205080204" pitchFamily="49" charset="-128"/>
                <a:ea typeface="ＭＳ ゴシック" panose="020B0609070205080204" pitchFamily="49" charset="-128"/>
                <a:cs typeface="HGGothicE"/>
              </a:rPr>
              <a:t>前・後期合わせて</a:t>
            </a:r>
            <a:r>
              <a:rPr sz="900" spc="-10" dirty="0">
                <a:latin typeface="ＭＳ ゴシック" panose="020B0609070205080204" pitchFamily="49" charset="-128"/>
                <a:ea typeface="ＭＳ ゴシック" panose="020B0609070205080204" pitchFamily="49" charset="-128"/>
                <a:cs typeface="HGGothicE"/>
              </a:rPr>
              <a:t>14</a:t>
            </a:r>
            <a:r>
              <a:rPr sz="900" dirty="0">
                <a:latin typeface="ＭＳ ゴシック" panose="020B0609070205080204" pitchFamily="49" charset="-128"/>
                <a:ea typeface="ＭＳ ゴシック" panose="020B0609070205080204" pitchFamily="49" charset="-128"/>
                <a:cs typeface="HGGothicE"/>
              </a:rPr>
              <a:t>コマ</a:t>
            </a:r>
            <a:r>
              <a:rPr sz="900" spc="-10" dirty="0">
                <a:latin typeface="ＭＳ ゴシック" panose="020B0609070205080204" pitchFamily="49" charset="-128"/>
                <a:ea typeface="ＭＳ ゴシック" panose="020B0609070205080204" pitchFamily="49" charset="-128"/>
                <a:cs typeface="HGGothicE"/>
              </a:rPr>
              <a:t>（1</a:t>
            </a:r>
            <a:r>
              <a:rPr sz="900" dirty="0">
                <a:latin typeface="ＭＳ ゴシック" panose="020B0609070205080204" pitchFamily="49" charset="-128"/>
                <a:ea typeface="ＭＳ ゴシック" panose="020B0609070205080204" pitchFamily="49" charset="-128"/>
                <a:cs typeface="HGGothicE"/>
              </a:rPr>
              <a:t>コマ</a:t>
            </a:r>
            <a:r>
              <a:rPr sz="900" spc="-10" dirty="0">
                <a:latin typeface="ＭＳ ゴシック" panose="020B0609070205080204" pitchFamily="49" charset="-128"/>
                <a:ea typeface="ＭＳ ゴシック" panose="020B0609070205080204" pitchFamily="49" charset="-128"/>
                <a:cs typeface="HGGothicE"/>
              </a:rPr>
              <a:t>90</a:t>
            </a:r>
            <a:r>
              <a:rPr sz="900" dirty="0">
                <a:latin typeface="ＭＳ ゴシック" panose="020B0609070205080204" pitchFamily="49" charset="-128"/>
                <a:ea typeface="ＭＳ ゴシック" panose="020B0609070205080204" pitchFamily="49" charset="-128"/>
                <a:cs typeface="HGGothicE"/>
              </a:rPr>
              <a:t>分）</a:t>
            </a:r>
            <a:r>
              <a:rPr sz="900" spc="-10" dirty="0">
                <a:latin typeface="ＭＳ ゴシック" panose="020B0609070205080204" pitchFamily="49" charset="-128"/>
                <a:ea typeface="ＭＳ ゴシック" panose="020B0609070205080204" pitchFamily="49" charset="-128"/>
                <a:cs typeface="HGGothicE"/>
              </a:rPr>
              <a:t>以上を履修</a:t>
            </a:r>
            <a:r>
              <a:rPr sz="900" spc="-5" dirty="0">
                <a:latin typeface="ＭＳ ゴシック" panose="020B0609070205080204" pitchFamily="49" charset="-128"/>
                <a:ea typeface="ＭＳ ゴシック" panose="020B0609070205080204" pitchFamily="49" charset="-128"/>
                <a:cs typeface="HGGothicE"/>
              </a:rPr>
              <a:t>し、合格した者には修了証書を発行する。</a:t>
            </a:r>
            <a:r>
              <a:rPr lang="ja-JP" altLang="en-US" sz="900" spc="-5" dirty="0">
                <a:solidFill>
                  <a:schemeClr val="tx1"/>
                </a:solidFill>
                <a:latin typeface="ＭＳ ゴシック" panose="020B0609070205080204" pitchFamily="49" charset="-128"/>
                <a:ea typeface="ＭＳ ゴシック" panose="020B0609070205080204" pitchFamily="49" charset="-128"/>
                <a:cs typeface="HGGothicE"/>
              </a:rPr>
              <a:t>また修了の可否にかかわらず</a:t>
            </a:r>
            <a:r>
              <a:rPr lang="en-US" altLang="ja-JP" sz="900" spc="-5" dirty="0">
                <a:solidFill>
                  <a:schemeClr val="tx1"/>
                </a:solidFill>
                <a:latin typeface="ＭＳ ゴシック" panose="020B0609070205080204" pitchFamily="49" charset="-128"/>
                <a:ea typeface="ＭＳ ゴシック" panose="020B0609070205080204" pitchFamily="49" charset="-128"/>
                <a:cs typeface="HGGothicE"/>
              </a:rPr>
              <a:t>､</a:t>
            </a:r>
            <a:r>
              <a:rPr lang="ja-JP" altLang="en-US" sz="900" spc="-5" dirty="0">
                <a:solidFill>
                  <a:schemeClr val="tx1"/>
                </a:solidFill>
                <a:latin typeface="ＭＳ ゴシック" panose="020B0609070205080204" pitchFamily="49" charset="-128"/>
                <a:ea typeface="ＭＳ ゴシック" panose="020B0609070205080204" pitchFamily="49" charset="-128"/>
                <a:cs typeface="HGGothicE"/>
              </a:rPr>
              <a:t>全員に成績証明書を発行する。</a:t>
            </a:r>
            <a:endParaRPr sz="900" dirty="0">
              <a:solidFill>
                <a:schemeClr val="tx1"/>
              </a:solidFill>
              <a:latin typeface="ＭＳ ゴシック" panose="020B0609070205080204" pitchFamily="49" charset="-128"/>
              <a:ea typeface="ＭＳ ゴシック" panose="020B0609070205080204" pitchFamily="49" charset="-128"/>
              <a:cs typeface="HGGothicE"/>
            </a:endParaRPr>
          </a:p>
        </p:txBody>
      </p:sp>
      <p:sp>
        <p:nvSpPr>
          <p:cNvPr id="26" name="object 26"/>
          <p:cNvSpPr txBox="1"/>
          <p:nvPr/>
        </p:nvSpPr>
        <p:spPr>
          <a:xfrm>
            <a:off x="6317996" y="337819"/>
            <a:ext cx="2425700" cy="406400"/>
          </a:xfrm>
          <a:prstGeom prst="rect">
            <a:avLst/>
          </a:prstGeom>
        </p:spPr>
        <p:txBody>
          <a:bodyPr vert="horz" wrap="square" lIns="0" tIns="66040" rIns="0" bIns="0" rtlCol="0">
            <a:spAutoFit/>
          </a:bodyPr>
          <a:lstStyle/>
          <a:p>
            <a:pPr marL="12700">
              <a:lnSpc>
                <a:spcPct val="100000"/>
              </a:lnSpc>
              <a:spcBef>
                <a:spcPts val="520"/>
              </a:spcBef>
            </a:pPr>
            <a:r>
              <a:rPr sz="900" dirty="0">
                <a:latin typeface="ＭＳ ゴシック" panose="020B0609070205080204" pitchFamily="49" charset="-128"/>
                <a:ea typeface="ＭＳ ゴシック" panose="020B0609070205080204" pitchFamily="49" charset="-128"/>
                <a:cs typeface="HGGothicE"/>
              </a:rPr>
              <a:t>(B</a:t>
            </a:r>
            <a:r>
              <a:rPr sz="900" spc="-10" dirty="0">
                <a:latin typeface="ＭＳ ゴシック" panose="020B0609070205080204" pitchFamily="49" charset="-128"/>
                <a:ea typeface="ＭＳ ゴシック" panose="020B0609070205080204" pitchFamily="49" charset="-128"/>
                <a:cs typeface="HGGothicE"/>
              </a:rPr>
              <a:t>) 専門科目－選択</a:t>
            </a:r>
            <a:endParaRPr sz="900" dirty="0">
              <a:latin typeface="ＭＳ ゴシック" panose="020B0609070205080204" pitchFamily="49" charset="-128"/>
              <a:ea typeface="ＭＳ ゴシック" panose="020B0609070205080204" pitchFamily="49" charset="-128"/>
              <a:cs typeface="HGGothicE"/>
            </a:endParaRPr>
          </a:p>
          <a:p>
            <a:pPr marL="241300">
              <a:lnSpc>
                <a:spcPct val="100000"/>
              </a:lnSpc>
              <a:spcBef>
                <a:spcPts val="420"/>
              </a:spcBef>
            </a:pPr>
            <a:r>
              <a:rPr sz="900" spc="-5" dirty="0">
                <a:latin typeface="ＭＳ ゴシック" panose="020B0609070205080204" pitchFamily="49" charset="-128"/>
                <a:ea typeface="ＭＳ ゴシック" panose="020B0609070205080204" pitchFamily="49" charset="-128"/>
                <a:cs typeface="HGGothicE"/>
              </a:rPr>
              <a:t>それぞれの専門に応じて、選択受講する。</a:t>
            </a:r>
            <a:endParaRPr sz="900" dirty="0">
              <a:latin typeface="ＭＳ ゴシック" panose="020B0609070205080204" pitchFamily="49" charset="-128"/>
              <a:ea typeface="ＭＳ ゴシック" panose="020B0609070205080204" pitchFamily="49" charset="-128"/>
              <a:cs typeface="HGGothicE"/>
            </a:endParaRPr>
          </a:p>
        </p:txBody>
      </p:sp>
      <p:sp>
        <p:nvSpPr>
          <p:cNvPr id="27" name="object 27"/>
          <p:cNvSpPr txBox="1"/>
          <p:nvPr/>
        </p:nvSpPr>
        <p:spPr>
          <a:xfrm>
            <a:off x="6403403" y="751839"/>
            <a:ext cx="2425700" cy="972446"/>
          </a:xfrm>
          <a:prstGeom prst="rect">
            <a:avLst/>
          </a:prstGeom>
        </p:spPr>
        <p:txBody>
          <a:bodyPr vert="horz" wrap="square" lIns="0" tIns="66040" rIns="0" bIns="0" rtlCol="0">
            <a:spAutoFit/>
          </a:bodyPr>
          <a:lstStyle/>
          <a:p>
            <a:pPr marL="68580">
              <a:lnSpc>
                <a:spcPct val="100000"/>
              </a:lnSpc>
              <a:spcBef>
                <a:spcPts val="520"/>
              </a:spcBef>
            </a:pPr>
            <a:r>
              <a:rPr sz="900" spc="-10" dirty="0">
                <a:latin typeface="ＭＳ ゴシック" panose="020B0609070205080204" pitchFamily="49" charset="-128"/>
                <a:ea typeface="ＭＳ ゴシック" panose="020B0609070205080204" pitchFamily="49" charset="-128"/>
                <a:cs typeface="HGGothicE"/>
              </a:rPr>
              <a:t>・学部開講の科目</a:t>
            </a:r>
            <a:endParaRPr sz="900" dirty="0">
              <a:latin typeface="ＭＳ ゴシック" panose="020B0609070205080204" pitchFamily="49" charset="-128"/>
              <a:ea typeface="ＭＳ ゴシック" panose="020B0609070205080204" pitchFamily="49" charset="-128"/>
              <a:cs typeface="HGGothicE"/>
            </a:endParaRPr>
          </a:p>
          <a:p>
            <a:pPr marL="355600" marR="233679" indent="-342900">
              <a:lnSpc>
                <a:spcPct val="138900"/>
              </a:lnSpc>
            </a:pPr>
            <a:r>
              <a:rPr sz="900" dirty="0">
                <a:latin typeface="ＭＳ ゴシック" panose="020B0609070205080204" pitchFamily="49" charset="-128"/>
                <a:ea typeface="ＭＳ ゴシック" panose="020B0609070205080204" pitchFamily="49" charset="-128"/>
                <a:cs typeface="HGGothicE"/>
              </a:rPr>
              <a:t>（例）</a:t>
            </a:r>
            <a:r>
              <a:rPr sz="900" spc="-5" dirty="0">
                <a:latin typeface="ＭＳ ゴシック" panose="020B0609070205080204" pitchFamily="49" charset="-128"/>
                <a:ea typeface="ＭＳ ゴシック" panose="020B0609070205080204" pitchFamily="49" charset="-128"/>
                <a:cs typeface="HGGothicE"/>
              </a:rPr>
              <a:t>日本を知る、アジア理解への扉、</a:t>
            </a:r>
            <a:r>
              <a:rPr sz="900" spc="-50" dirty="0">
                <a:latin typeface="ＭＳ ゴシック" panose="020B0609070205080204" pitchFamily="49" charset="-128"/>
                <a:ea typeface="ＭＳ ゴシック" panose="020B0609070205080204" pitchFamily="49" charset="-128"/>
                <a:cs typeface="HGGothicE"/>
              </a:rPr>
              <a:t> </a:t>
            </a:r>
            <a:r>
              <a:rPr sz="900" spc="-5" dirty="0">
                <a:latin typeface="ＭＳ ゴシック" panose="020B0609070205080204" pitchFamily="49" charset="-128"/>
                <a:ea typeface="ＭＳ ゴシック" panose="020B0609070205080204" pitchFamily="49" charset="-128"/>
                <a:cs typeface="HGGothicE"/>
              </a:rPr>
              <a:t>国語学概論、国語学史、近代文学、</a:t>
            </a:r>
            <a:endParaRPr sz="900" dirty="0">
              <a:latin typeface="ＭＳ ゴシック" panose="020B0609070205080204" pitchFamily="49" charset="-128"/>
              <a:ea typeface="ＭＳ ゴシック" panose="020B0609070205080204" pitchFamily="49" charset="-128"/>
              <a:cs typeface="HGGothicE"/>
            </a:endParaRPr>
          </a:p>
          <a:p>
            <a:pPr marL="355600" marR="119380" algn="just">
              <a:lnSpc>
                <a:spcPct val="138900"/>
              </a:lnSpc>
            </a:pPr>
            <a:r>
              <a:rPr sz="900" spc="-5" dirty="0">
                <a:latin typeface="ＭＳ ゴシック" panose="020B0609070205080204" pitchFamily="49" charset="-128"/>
                <a:ea typeface="ＭＳ ゴシック" panose="020B0609070205080204" pitchFamily="49" charset="-128"/>
                <a:cs typeface="HGGothicE"/>
              </a:rPr>
              <a:t>国際関係論、国際協力論、</a:t>
            </a:r>
            <a:endParaRPr sz="900" dirty="0">
              <a:latin typeface="ＭＳ ゴシック" panose="020B0609070205080204" pitchFamily="49" charset="-128"/>
              <a:ea typeface="ＭＳ ゴシック" panose="020B0609070205080204" pitchFamily="49" charset="-128"/>
              <a:cs typeface="HGGothicE"/>
            </a:endParaRPr>
          </a:p>
          <a:p>
            <a:pPr marL="355600">
              <a:lnSpc>
                <a:spcPct val="100000"/>
              </a:lnSpc>
              <a:spcBef>
                <a:spcPts val="420"/>
              </a:spcBef>
            </a:pPr>
            <a:r>
              <a:rPr sz="900" spc="-5" dirty="0">
                <a:latin typeface="ＭＳ ゴシック" panose="020B0609070205080204" pitchFamily="49" charset="-128"/>
                <a:ea typeface="ＭＳ ゴシック" panose="020B0609070205080204" pitchFamily="49" charset="-128"/>
                <a:cs typeface="HGGothicE"/>
              </a:rPr>
              <a:t>地域を越えるマネジメント、紛争と平和</a:t>
            </a:r>
            <a:endParaRPr sz="900" dirty="0">
              <a:latin typeface="ＭＳ ゴシック" panose="020B0609070205080204" pitchFamily="49" charset="-128"/>
              <a:ea typeface="ＭＳ ゴシック" panose="020B0609070205080204" pitchFamily="49" charset="-128"/>
              <a:cs typeface="HGGothicE"/>
            </a:endParaRPr>
          </a:p>
        </p:txBody>
      </p:sp>
      <p:sp>
        <p:nvSpPr>
          <p:cNvPr id="28" name="object 28"/>
          <p:cNvSpPr txBox="1"/>
          <p:nvPr/>
        </p:nvSpPr>
        <p:spPr>
          <a:xfrm>
            <a:off x="6340856" y="3198876"/>
            <a:ext cx="2596515" cy="1524135"/>
          </a:xfrm>
          <a:prstGeom prst="rect">
            <a:avLst/>
          </a:prstGeom>
        </p:spPr>
        <p:txBody>
          <a:bodyPr vert="horz" wrap="square" lIns="0" tIns="12700" rIns="0" bIns="0" rtlCol="0">
            <a:spAutoFit/>
          </a:bodyPr>
          <a:lstStyle/>
          <a:p>
            <a:pPr marL="297180" marR="289560" indent="-285115">
              <a:lnSpc>
                <a:spcPct val="138900"/>
              </a:lnSpc>
              <a:spcBef>
                <a:spcPts val="100"/>
              </a:spcBef>
            </a:pPr>
            <a:r>
              <a:rPr sz="900" dirty="0">
                <a:latin typeface="ＭＳ ゴシック" panose="020B0609070205080204" pitchFamily="49" charset="-128"/>
                <a:ea typeface="ＭＳ ゴシック" panose="020B0609070205080204" pitchFamily="49" charset="-128"/>
                <a:cs typeface="HGGothicE"/>
              </a:rPr>
              <a:t>（注）上記科目は学部学生（</a:t>
            </a:r>
            <a:r>
              <a:rPr sz="900" spc="-10" dirty="0">
                <a:latin typeface="ＭＳ ゴシック" panose="020B0609070205080204" pitchFamily="49" charset="-128"/>
                <a:ea typeface="ＭＳ ゴシック" panose="020B0609070205080204" pitchFamily="49" charset="-128"/>
                <a:cs typeface="HGGothicE"/>
              </a:rPr>
              <a:t>日本人学生及び</a:t>
            </a:r>
            <a:r>
              <a:rPr sz="900" dirty="0">
                <a:latin typeface="ＭＳ ゴシック" panose="020B0609070205080204" pitchFamily="49" charset="-128"/>
                <a:ea typeface="ＭＳ ゴシック" panose="020B0609070205080204" pitchFamily="49" charset="-128"/>
                <a:cs typeface="HGGothicE"/>
              </a:rPr>
              <a:t>留学生）</a:t>
            </a:r>
            <a:r>
              <a:rPr sz="900" spc="-10" dirty="0">
                <a:latin typeface="ＭＳ ゴシック" panose="020B0609070205080204" pitchFamily="49" charset="-128"/>
                <a:ea typeface="ＭＳ ゴシック" panose="020B0609070205080204" pitchFamily="49" charset="-128"/>
                <a:cs typeface="HGGothicE"/>
              </a:rPr>
              <a:t>とともに受講する。</a:t>
            </a:r>
            <a:endParaRPr sz="900" dirty="0">
              <a:latin typeface="ＭＳ ゴシック" panose="020B0609070205080204" pitchFamily="49" charset="-128"/>
              <a:ea typeface="ＭＳ ゴシック" panose="020B0609070205080204" pitchFamily="49" charset="-128"/>
              <a:cs typeface="HGGothicE"/>
            </a:endParaRPr>
          </a:p>
          <a:p>
            <a:pPr marL="297180" marR="5080" indent="-285115">
              <a:lnSpc>
                <a:spcPct val="138900"/>
              </a:lnSpc>
            </a:pPr>
            <a:r>
              <a:rPr sz="900" dirty="0">
                <a:latin typeface="ＭＳ ゴシック" panose="020B0609070205080204" pitchFamily="49" charset="-128"/>
                <a:ea typeface="ＭＳ ゴシック" panose="020B0609070205080204" pitchFamily="49" charset="-128"/>
                <a:cs typeface="HGGothicE"/>
              </a:rPr>
              <a:t>（注）</a:t>
            </a:r>
            <a:r>
              <a:rPr lang="ja-JP" altLang="en-US" sz="900" spc="-5" dirty="0">
                <a:solidFill>
                  <a:schemeClr val="tx1"/>
                </a:solidFill>
                <a:latin typeface="ＭＳ ゴシック" panose="020B0609070205080204" pitchFamily="49" charset="-128"/>
                <a:ea typeface="ＭＳ ゴシック" panose="020B0609070205080204" pitchFamily="49" charset="-128"/>
                <a:cs typeface="HGGothicE"/>
              </a:rPr>
              <a:t>日本語科目については、留学生教育・支援センターのプレースメントテストを受け、その結果に基づいてセンターの担当教員と相談の上、 履修科目を決</a:t>
            </a:r>
            <a:r>
              <a:rPr lang="ja-JP" altLang="en-US" sz="900" spc="-15" dirty="0">
                <a:solidFill>
                  <a:schemeClr val="tx1"/>
                </a:solidFill>
                <a:latin typeface="ＭＳ ゴシック" panose="020B0609070205080204" pitchFamily="49" charset="-128"/>
                <a:ea typeface="ＭＳ ゴシック" panose="020B0609070205080204" pitchFamily="49" charset="-128"/>
                <a:cs typeface="HGGothicE"/>
              </a:rPr>
              <a:t>定する。</a:t>
            </a:r>
            <a:r>
              <a:rPr sz="900" spc="-5" dirty="0">
                <a:solidFill>
                  <a:schemeClr val="tx1"/>
                </a:solidFill>
                <a:latin typeface="ＭＳ ゴシック" panose="020B0609070205080204" pitchFamily="49" charset="-128"/>
                <a:ea typeface="ＭＳ ゴシック" panose="020B0609070205080204" pitchFamily="49" charset="-128"/>
                <a:cs typeface="HGGothicE"/>
              </a:rPr>
              <a:t>専門科目</a:t>
            </a:r>
            <a:r>
              <a:rPr lang="ja-JP" altLang="en-US" sz="900" spc="-5" dirty="0">
                <a:solidFill>
                  <a:schemeClr val="tx1"/>
                </a:solidFill>
                <a:latin typeface="ＭＳ ゴシック" panose="020B0609070205080204" pitchFamily="49" charset="-128"/>
                <a:ea typeface="ＭＳ ゴシック" panose="020B0609070205080204" pitchFamily="49" charset="-128"/>
                <a:cs typeface="HGGothicE"/>
              </a:rPr>
              <a:t>、教養教育科目</a:t>
            </a:r>
            <a:r>
              <a:rPr sz="900" spc="-5" dirty="0">
                <a:solidFill>
                  <a:schemeClr val="tx1"/>
                </a:solidFill>
                <a:latin typeface="ＭＳ ゴシック" panose="020B0609070205080204" pitchFamily="49" charset="-128"/>
                <a:ea typeface="ＭＳ ゴシック" panose="020B0609070205080204" pitchFamily="49" charset="-128"/>
                <a:cs typeface="HGGothicE"/>
              </a:rPr>
              <a:t>については、所属学部の指導教員と相談の上、履修科目を決定する。</a:t>
            </a:r>
            <a:endParaRPr sz="900" dirty="0">
              <a:solidFill>
                <a:schemeClr val="tx1"/>
              </a:solidFill>
              <a:latin typeface="ＭＳ ゴシック" panose="020B0609070205080204" pitchFamily="49" charset="-128"/>
              <a:ea typeface="ＭＳ ゴシック" panose="020B0609070205080204" pitchFamily="49" charset="-128"/>
              <a:cs typeface="HGGothicE"/>
            </a:endParaRPr>
          </a:p>
        </p:txBody>
      </p:sp>
      <p:grpSp>
        <p:nvGrpSpPr>
          <p:cNvPr id="30" name="object 30"/>
          <p:cNvGrpSpPr/>
          <p:nvPr/>
        </p:nvGrpSpPr>
        <p:grpSpPr>
          <a:xfrm>
            <a:off x="2141220" y="4408047"/>
            <a:ext cx="704215" cy="702310"/>
            <a:chOff x="2141220" y="4368291"/>
            <a:chExt cx="704215" cy="702310"/>
          </a:xfrm>
        </p:grpSpPr>
        <p:pic>
          <p:nvPicPr>
            <p:cNvPr id="31" name="object 31"/>
            <p:cNvPicPr/>
            <p:nvPr/>
          </p:nvPicPr>
          <p:blipFill>
            <a:blip r:embed="rId3" cstate="print"/>
            <a:stretch>
              <a:fillRect/>
            </a:stretch>
          </p:blipFill>
          <p:spPr>
            <a:xfrm>
              <a:off x="2293620" y="4368291"/>
              <a:ext cx="438912" cy="98552"/>
            </a:xfrm>
            <a:prstGeom prst="rect">
              <a:avLst/>
            </a:prstGeom>
          </p:spPr>
        </p:pic>
        <p:pic>
          <p:nvPicPr>
            <p:cNvPr id="32" name="object 32"/>
            <p:cNvPicPr/>
            <p:nvPr/>
          </p:nvPicPr>
          <p:blipFill>
            <a:blip r:embed="rId4" cstate="print"/>
            <a:stretch>
              <a:fillRect/>
            </a:stretch>
          </p:blipFill>
          <p:spPr>
            <a:xfrm>
              <a:off x="2141220" y="4466843"/>
              <a:ext cx="704088" cy="502919"/>
            </a:xfrm>
            <a:prstGeom prst="rect">
              <a:avLst/>
            </a:prstGeom>
          </p:spPr>
        </p:pic>
        <p:pic>
          <p:nvPicPr>
            <p:cNvPr id="33" name="object 33"/>
            <p:cNvPicPr/>
            <p:nvPr/>
          </p:nvPicPr>
          <p:blipFill>
            <a:blip r:embed="rId3" cstate="print"/>
            <a:stretch>
              <a:fillRect/>
            </a:stretch>
          </p:blipFill>
          <p:spPr>
            <a:xfrm>
              <a:off x="2293620" y="4368291"/>
              <a:ext cx="438912" cy="98552"/>
            </a:xfrm>
            <a:prstGeom prst="rect">
              <a:avLst/>
            </a:prstGeom>
          </p:spPr>
        </p:pic>
        <p:pic>
          <p:nvPicPr>
            <p:cNvPr id="34" name="object 34"/>
            <p:cNvPicPr/>
            <p:nvPr/>
          </p:nvPicPr>
          <p:blipFill>
            <a:blip r:embed="rId5" cstate="print"/>
            <a:stretch>
              <a:fillRect/>
            </a:stretch>
          </p:blipFill>
          <p:spPr>
            <a:xfrm>
              <a:off x="2141220" y="4466843"/>
              <a:ext cx="704088" cy="603504"/>
            </a:xfrm>
            <a:prstGeom prst="rect">
              <a:avLst/>
            </a:prstGeom>
          </p:spPr>
        </p:pic>
        <p:pic>
          <p:nvPicPr>
            <p:cNvPr id="35" name="object 35"/>
            <p:cNvPicPr/>
            <p:nvPr/>
          </p:nvPicPr>
          <p:blipFill>
            <a:blip r:embed="rId6" cstate="print"/>
            <a:stretch>
              <a:fillRect/>
            </a:stretch>
          </p:blipFill>
          <p:spPr>
            <a:xfrm>
              <a:off x="2252472" y="4969763"/>
              <a:ext cx="475488" cy="100583"/>
            </a:xfrm>
            <a:prstGeom prst="rect">
              <a:avLst/>
            </a:prstGeom>
          </p:spPr>
        </p:pic>
      </p:grpSp>
      <p:sp>
        <p:nvSpPr>
          <p:cNvPr id="36" name="object 27">
            <a:extLst>
              <a:ext uri="{FF2B5EF4-FFF2-40B4-BE49-F238E27FC236}">
                <a16:creationId xmlns:a16="http://schemas.microsoft.com/office/drawing/2014/main" id="{98560DE1-334D-461B-B5B1-AE3E92FB90A9}"/>
              </a:ext>
            </a:extLst>
          </p:cNvPr>
          <p:cNvSpPr txBox="1"/>
          <p:nvPr/>
        </p:nvSpPr>
        <p:spPr>
          <a:xfrm>
            <a:off x="6449568" y="1814576"/>
            <a:ext cx="2723388" cy="1331518"/>
          </a:xfrm>
          <a:prstGeom prst="rect">
            <a:avLst/>
          </a:prstGeom>
        </p:spPr>
        <p:txBody>
          <a:bodyPr vert="horz" wrap="square" lIns="0" tIns="66040" rIns="0" bIns="0" rtlCol="0">
            <a:spAutoFit/>
          </a:bodyPr>
          <a:lstStyle/>
          <a:p>
            <a:pPr marL="68580">
              <a:lnSpc>
                <a:spcPct val="100000"/>
              </a:lnSpc>
              <a:spcBef>
                <a:spcPts val="520"/>
              </a:spcBef>
            </a:pPr>
            <a:r>
              <a:rPr sz="900" spc="-10" dirty="0">
                <a:solidFill>
                  <a:schemeClr val="tx1"/>
                </a:solidFill>
                <a:latin typeface="ＭＳ ゴシック" panose="020B0609070205080204" pitchFamily="49" charset="-128"/>
                <a:ea typeface="ＭＳ ゴシック" panose="020B0609070205080204" pitchFamily="49" charset="-128"/>
                <a:cs typeface="HGGothicE"/>
              </a:rPr>
              <a:t>・</a:t>
            </a:r>
            <a:r>
              <a:rPr lang="ja-JP" altLang="en-US" sz="900" spc="-10" dirty="0">
                <a:solidFill>
                  <a:schemeClr val="tx1"/>
                </a:solidFill>
                <a:latin typeface="ＭＳ ゴシック" panose="020B0609070205080204" pitchFamily="49" charset="-128"/>
                <a:ea typeface="ＭＳ ゴシック" panose="020B0609070205080204" pitchFamily="49" charset="-128"/>
                <a:cs typeface="HGGothicE"/>
              </a:rPr>
              <a:t>教養教育</a:t>
            </a:r>
            <a:r>
              <a:rPr sz="900" spc="-10" dirty="0">
                <a:solidFill>
                  <a:schemeClr val="tx1"/>
                </a:solidFill>
                <a:latin typeface="ＭＳ ゴシック" panose="020B0609070205080204" pitchFamily="49" charset="-128"/>
                <a:ea typeface="ＭＳ ゴシック" panose="020B0609070205080204" pitchFamily="49" charset="-128"/>
                <a:cs typeface="HGGothicE"/>
              </a:rPr>
              <a:t>の科目</a:t>
            </a:r>
            <a:endParaRPr sz="900" dirty="0">
              <a:solidFill>
                <a:schemeClr val="tx1"/>
              </a:solidFill>
              <a:latin typeface="ＭＳ ゴシック" panose="020B0609070205080204" pitchFamily="49" charset="-128"/>
              <a:ea typeface="ＭＳ ゴシック" panose="020B0609070205080204" pitchFamily="49" charset="-128"/>
              <a:cs typeface="HGGothicE"/>
            </a:endParaRPr>
          </a:p>
          <a:p>
            <a:pPr marL="355600" marR="233679" indent="-342900">
              <a:lnSpc>
                <a:spcPct val="138900"/>
              </a:lnSpc>
            </a:pPr>
            <a:r>
              <a:rPr lang="ja-JP" altLang="en-US" sz="900" dirty="0">
                <a:solidFill>
                  <a:schemeClr val="tx1"/>
                </a:solidFill>
                <a:latin typeface="ＭＳ ゴシック" panose="020B0609070205080204" pitchFamily="49" charset="-128"/>
                <a:ea typeface="ＭＳ ゴシック" panose="020B0609070205080204" pitchFamily="49" charset="-128"/>
                <a:cs typeface="HGGothicE"/>
              </a:rPr>
              <a:t>　　</a:t>
            </a:r>
            <a:r>
              <a:rPr lang="en-US" altLang="ja-JP" sz="900" dirty="0">
                <a:solidFill>
                  <a:schemeClr val="tx1"/>
                </a:solidFill>
                <a:latin typeface="ＭＳ ゴシック" panose="020B0609070205080204" pitchFamily="49" charset="-128"/>
                <a:ea typeface="ＭＳ ゴシック" panose="020B0609070205080204" pitchFamily="49" charset="-128"/>
                <a:cs typeface="HGGothicE"/>
              </a:rPr>
              <a:t>2022</a:t>
            </a:r>
            <a:r>
              <a:rPr lang="ja-JP" altLang="en-US" sz="900" dirty="0">
                <a:solidFill>
                  <a:schemeClr val="tx1"/>
                </a:solidFill>
                <a:latin typeface="ＭＳ ゴシック" panose="020B0609070205080204" pitchFamily="49" charset="-128"/>
                <a:ea typeface="ＭＳ ゴシック" panose="020B0609070205080204" pitchFamily="49" charset="-128"/>
                <a:cs typeface="HGGothicE"/>
              </a:rPr>
              <a:t>年度に開講された科目を</a:t>
            </a:r>
            <a:r>
              <a:rPr lang="en-GB" sz="900" dirty="0">
                <a:solidFill>
                  <a:schemeClr val="tx1"/>
                </a:solidFill>
                <a:latin typeface="ＭＳ ゴシック" panose="020B0609070205080204" pitchFamily="49" charset="-128"/>
                <a:ea typeface="ＭＳ ゴシック" panose="020B0609070205080204" pitchFamily="49" charset="-128"/>
                <a:cs typeface="HGGothicE"/>
              </a:rPr>
              <a:t>https://www.nagasaki-u.ac.jp/ja/campuslife/course/general/syllabus/r04syllabus/index.html</a:t>
            </a:r>
            <a:r>
              <a:rPr lang="ja-JP" altLang="en-US" sz="900" dirty="0">
                <a:solidFill>
                  <a:schemeClr val="tx1"/>
                </a:solidFill>
                <a:latin typeface="ＭＳ ゴシック" panose="020B0609070205080204" pitchFamily="49" charset="-128"/>
                <a:ea typeface="ＭＳ ゴシック" panose="020B0609070205080204" pitchFamily="49" charset="-128"/>
                <a:cs typeface="HGGothicE"/>
              </a:rPr>
              <a:t>で見ることができます。履修の参考にしてください。</a:t>
            </a:r>
            <a:endParaRPr sz="900" dirty="0">
              <a:solidFill>
                <a:schemeClr val="tx1"/>
              </a:solidFill>
              <a:latin typeface="ＭＳ ゴシック" panose="020B0609070205080204" pitchFamily="49" charset="-128"/>
              <a:ea typeface="ＭＳ ゴシック" panose="020B0609070205080204" pitchFamily="49" charset="-128"/>
              <a:cs typeface="HGGothicE"/>
            </a:endParaRPr>
          </a:p>
        </p:txBody>
      </p:sp>
      <p:pic>
        <p:nvPicPr>
          <p:cNvPr id="38" name="object 26">
            <a:extLst>
              <a:ext uri="{FF2B5EF4-FFF2-40B4-BE49-F238E27FC236}">
                <a16:creationId xmlns:a16="http://schemas.microsoft.com/office/drawing/2014/main" id="{F6BCDFA9-3DC7-4599-B0CD-AFA0A07C0B15}"/>
              </a:ext>
            </a:extLst>
          </p:cNvPr>
          <p:cNvPicPr/>
          <p:nvPr/>
        </p:nvPicPr>
        <p:blipFill>
          <a:blip r:embed="rId7" cstate="print"/>
          <a:stretch>
            <a:fillRect/>
          </a:stretch>
        </p:blipFill>
        <p:spPr>
          <a:xfrm>
            <a:off x="6873773" y="4935239"/>
            <a:ext cx="1755667" cy="13193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92272" y="447547"/>
            <a:ext cx="635000" cy="197490"/>
          </a:xfrm>
          <a:prstGeom prst="rect">
            <a:avLst/>
          </a:prstGeom>
        </p:spPr>
        <p:txBody>
          <a:bodyPr vert="horz" wrap="square" lIns="0" tIns="12700" rIns="0" bIns="0" rtlCol="0">
            <a:spAutoFit/>
          </a:bodyPr>
          <a:lstStyle/>
          <a:p>
            <a:pPr marL="165735" indent="-153035">
              <a:lnSpc>
                <a:spcPct val="100000"/>
              </a:lnSpc>
              <a:spcBef>
                <a:spcPts val="100"/>
              </a:spcBef>
              <a:buSzPct val="91666"/>
              <a:buFont typeface="HGGothicE"/>
              <a:buChar char="■"/>
              <a:tabLst>
                <a:tab pos="165735" algn="l"/>
                <a:tab pos="469265" algn="l"/>
              </a:tabLst>
            </a:pPr>
            <a:r>
              <a:rPr sz="1200" b="1" spc="-50" dirty="0">
                <a:latin typeface="ＭＳ ゴシック" panose="020B0609070205080204" pitchFamily="49" charset="-128"/>
                <a:ea typeface="ＭＳ ゴシック" panose="020B0609070205080204" pitchFamily="49" charset="-128"/>
                <a:cs typeface="BIZ UDGothic"/>
              </a:rPr>
              <a:t>宿</a:t>
            </a:r>
            <a:r>
              <a:rPr sz="1200" b="1" dirty="0">
                <a:latin typeface="ＭＳ ゴシック" panose="020B0609070205080204" pitchFamily="49" charset="-128"/>
                <a:ea typeface="ＭＳ ゴシック" panose="020B0609070205080204" pitchFamily="49" charset="-128"/>
                <a:cs typeface="BIZ UDGothic"/>
              </a:rPr>
              <a:t>	</a:t>
            </a:r>
            <a:r>
              <a:rPr sz="1200" b="1" spc="-50" dirty="0">
                <a:latin typeface="ＭＳ ゴシック" panose="020B0609070205080204" pitchFamily="49" charset="-128"/>
                <a:ea typeface="ＭＳ ゴシック" panose="020B0609070205080204" pitchFamily="49" charset="-128"/>
                <a:cs typeface="BIZ UDGothic"/>
              </a:rPr>
              <a:t>舎</a:t>
            </a:r>
            <a:endParaRPr sz="1200" dirty="0">
              <a:latin typeface="ＭＳ ゴシック" panose="020B0609070205080204" pitchFamily="49" charset="-128"/>
              <a:ea typeface="ＭＳ ゴシック" panose="020B0609070205080204" pitchFamily="49" charset="-128"/>
              <a:cs typeface="BIZ UDGothic"/>
            </a:endParaRPr>
          </a:p>
        </p:txBody>
      </p:sp>
      <p:sp>
        <p:nvSpPr>
          <p:cNvPr id="3" name="object 3"/>
          <p:cNvSpPr txBox="1"/>
          <p:nvPr/>
        </p:nvSpPr>
        <p:spPr>
          <a:xfrm>
            <a:off x="3178682" y="743204"/>
            <a:ext cx="2693925" cy="1423980"/>
          </a:xfrm>
          <a:prstGeom prst="rect">
            <a:avLst/>
          </a:prstGeom>
        </p:spPr>
        <p:txBody>
          <a:bodyPr vert="horz" wrap="square" lIns="0" tIns="11430" rIns="0" bIns="0" rtlCol="0">
            <a:spAutoFit/>
          </a:bodyPr>
          <a:lstStyle/>
          <a:p>
            <a:pPr marL="12700" marR="5080" algn="l">
              <a:lnSpc>
                <a:spcPct val="129600"/>
              </a:lnSpc>
              <a:spcBef>
                <a:spcPts val="90"/>
              </a:spcBef>
            </a:pPr>
            <a:r>
              <a:rPr sz="900" dirty="0">
                <a:latin typeface="ＭＳ ゴシック" panose="020B0609070205080204" pitchFamily="49" charset="-128"/>
                <a:ea typeface="ＭＳ ゴシック" panose="020B0609070205080204" pitchFamily="49" charset="-128"/>
                <a:cs typeface="HGGothicE"/>
              </a:rPr>
              <a:t>長崎大学には、国際交流会館（西町本館・A棟・</a:t>
            </a:r>
            <a:r>
              <a:rPr sz="900" spc="-50" dirty="0">
                <a:latin typeface="ＭＳ ゴシック" panose="020B0609070205080204" pitchFamily="49" charset="-128"/>
                <a:ea typeface="ＭＳ ゴシック" panose="020B0609070205080204" pitchFamily="49" charset="-128"/>
                <a:cs typeface="HGGothicE"/>
              </a:rPr>
              <a:t>B</a:t>
            </a:r>
            <a:r>
              <a:rPr sz="900" dirty="0">
                <a:latin typeface="ＭＳ ゴシック" panose="020B0609070205080204" pitchFamily="49" charset="-128"/>
                <a:ea typeface="ＭＳ ゴシック" panose="020B0609070205080204" pitchFamily="49" charset="-128"/>
                <a:cs typeface="HGGothicE"/>
              </a:rPr>
              <a:t>棟）、坂本分館、国際学寮ホルテンシア（A棟・</a:t>
            </a:r>
            <a:r>
              <a:rPr sz="900" spc="-50" dirty="0">
                <a:latin typeface="ＭＳ ゴシック" panose="020B0609070205080204" pitchFamily="49" charset="-128"/>
                <a:ea typeface="ＭＳ ゴシック" panose="020B0609070205080204" pitchFamily="49" charset="-128"/>
                <a:cs typeface="HGGothicE"/>
              </a:rPr>
              <a:t>B</a:t>
            </a:r>
            <a:r>
              <a:rPr sz="900" dirty="0">
                <a:latin typeface="ＭＳ ゴシック" panose="020B0609070205080204" pitchFamily="49" charset="-128"/>
                <a:ea typeface="ＭＳ ゴシック" panose="020B0609070205080204" pitchFamily="49" charset="-128"/>
                <a:cs typeface="HGGothicE"/>
              </a:rPr>
              <a:t>棟）</a:t>
            </a:r>
            <a:r>
              <a:rPr sz="900" spc="-5" dirty="0">
                <a:latin typeface="ＭＳ ゴシック" panose="020B0609070205080204" pitchFamily="49" charset="-128"/>
                <a:ea typeface="ＭＳ ゴシック" panose="020B0609070205080204" pitchFamily="49" charset="-128"/>
                <a:cs typeface="HGGothicE"/>
              </a:rPr>
              <a:t>の留学生用宿舎が設置されている。但し、数に限りがあるため、希望者全員が入居できないこともある。その場合は、民間アパートを借りる。</a:t>
            </a:r>
            <a:r>
              <a:rPr sz="900" spc="-5" dirty="0">
                <a:solidFill>
                  <a:schemeClr val="tx1"/>
                </a:solidFill>
                <a:latin typeface="ＭＳ ゴシック" panose="020B0609070205080204" pitchFamily="49" charset="-128"/>
                <a:ea typeface="ＭＳ ゴシック" panose="020B0609070205080204" pitchFamily="49" charset="-128"/>
                <a:cs typeface="HGGothicE"/>
              </a:rPr>
              <a:t>留学生向けの居室数等は、</a:t>
            </a:r>
            <a:r>
              <a:rPr lang="ja-JP" altLang="en-US" sz="900" spc="-5" dirty="0">
                <a:solidFill>
                  <a:schemeClr val="tx1"/>
                </a:solidFill>
                <a:latin typeface="ＭＳ ゴシック" panose="020B0609070205080204" pitchFamily="49" charset="-128"/>
                <a:ea typeface="ＭＳ ゴシック" panose="020B0609070205080204" pitchFamily="49" charset="-128"/>
                <a:cs typeface="HGGothicE"/>
              </a:rPr>
              <a:t>下</a:t>
            </a:r>
            <a:r>
              <a:rPr sz="900" spc="-5" dirty="0" err="1">
                <a:solidFill>
                  <a:schemeClr val="tx1"/>
                </a:solidFill>
                <a:latin typeface="ＭＳ ゴシック" panose="020B0609070205080204" pitchFamily="49" charset="-128"/>
                <a:ea typeface="ＭＳ ゴシック" panose="020B0609070205080204" pitchFamily="49" charset="-128"/>
                <a:cs typeface="HGGothicE"/>
              </a:rPr>
              <a:t>記のとおりである</a:t>
            </a:r>
            <a:r>
              <a:rPr sz="900" spc="-5" dirty="0">
                <a:solidFill>
                  <a:schemeClr val="tx1"/>
                </a:solidFill>
                <a:latin typeface="ＭＳ ゴシック" panose="020B0609070205080204" pitchFamily="49" charset="-128"/>
                <a:ea typeface="ＭＳ ゴシック" panose="020B0609070205080204" pitchFamily="49" charset="-128"/>
                <a:cs typeface="HGGothicE"/>
              </a:rPr>
              <a:t>。</a:t>
            </a:r>
            <a:endParaRPr sz="900" dirty="0">
              <a:solidFill>
                <a:schemeClr val="tx1"/>
              </a:solidFill>
              <a:latin typeface="ＭＳ ゴシック" panose="020B0609070205080204" pitchFamily="49" charset="-128"/>
              <a:ea typeface="ＭＳ ゴシック" panose="020B0609070205080204" pitchFamily="49" charset="-128"/>
              <a:cs typeface="HGGothicE"/>
            </a:endParaRPr>
          </a:p>
          <a:p>
            <a:pPr marL="127000" marR="1449705" indent="-114300">
              <a:lnSpc>
                <a:spcPct val="128899"/>
              </a:lnSpc>
              <a:spcBef>
                <a:spcPts val="15"/>
              </a:spcBef>
            </a:pPr>
            <a:r>
              <a:rPr sz="900" spc="-10" dirty="0">
                <a:solidFill>
                  <a:schemeClr val="tx1"/>
                </a:solidFill>
                <a:latin typeface="ＭＳ ゴシック" panose="020B0609070205080204" pitchFamily="49" charset="-128"/>
                <a:ea typeface="ＭＳ ゴシック" panose="020B0609070205080204" pitchFamily="49" charset="-128"/>
                <a:cs typeface="HGGothicE"/>
              </a:rPr>
              <a:t>（202</a:t>
            </a:r>
            <a:r>
              <a:rPr lang="en-US" altLang="ja-JP" sz="900" spc="-10" dirty="0">
                <a:solidFill>
                  <a:schemeClr val="tx1"/>
                </a:solidFill>
                <a:latin typeface="ＭＳ ゴシック" panose="020B0609070205080204" pitchFamily="49" charset="-128"/>
                <a:ea typeface="ＭＳ ゴシック" panose="020B0609070205080204" pitchFamily="49" charset="-128"/>
                <a:cs typeface="HGGothicE"/>
              </a:rPr>
              <a:t>3</a:t>
            </a:r>
            <a:r>
              <a:rPr sz="900" dirty="0">
                <a:solidFill>
                  <a:schemeClr val="tx1"/>
                </a:solidFill>
                <a:latin typeface="ＭＳ ゴシック" panose="020B0609070205080204" pitchFamily="49" charset="-128"/>
                <a:ea typeface="ＭＳ ゴシック" panose="020B0609070205080204" pitchFamily="49" charset="-128"/>
                <a:cs typeface="HGGothicE"/>
              </a:rPr>
              <a:t>年</a:t>
            </a:r>
            <a:r>
              <a:rPr lang="en-US" altLang="ja-JP" sz="900" spc="-10" dirty="0">
                <a:solidFill>
                  <a:schemeClr val="tx1"/>
                </a:solidFill>
                <a:latin typeface="ＭＳ ゴシック" panose="020B0609070205080204" pitchFamily="49" charset="-128"/>
                <a:ea typeface="ＭＳ ゴシック" panose="020B0609070205080204" pitchFamily="49" charset="-128"/>
                <a:cs typeface="HGGothicE"/>
              </a:rPr>
              <a:t>10</a:t>
            </a:r>
            <a:r>
              <a:rPr sz="900" dirty="0">
                <a:solidFill>
                  <a:schemeClr val="tx1"/>
                </a:solidFill>
                <a:latin typeface="ＭＳ ゴシック" panose="020B0609070205080204" pitchFamily="49" charset="-128"/>
                <a:ea typeface="ＭＳ ゴシック" panose="020B0609070205080204" pitchFamily="49" charset="-128"/>
                <a:cs typeface="HGGothicE"/>
              </a:rPr>
              <a:t>月</a:t>
            </a:r>
            <a:r>
              <a:rPr sz="900" spc="-10" dirty="0">
                <a:solidFill>
                  <a:schemeClr val="tx1"/>
                </a:solidFill>
                <a:latin typeface="ＭＳ ゴシック" panose="020B0609070205080204" pitchFamily="49" charset="-128"/>
                <a:ea typeface="ＭＳ ゴシック" panose="020B0609070205080204" pitchFamily="49" charset="-128"/>
                <a:cs typeface="HGGothicE"/>
              </a:rPr>
              <a:t>1</a:t>
            </a:r>
            <a:r>
              <a:rPr sz="900" dirty="0">
                <a:solidFill>
                  <a:schemeClr val="tx1"/>
                </a:solidFill>
                <a:latin typeface="ＭＳ ゴシック" panose="020B0609070205080204" pitchFamily="49" charset="-128"/>
                <a:ea typeface="ＭＳ ゴシック" panose="020B0609070205080204" pitchFamily="49" charset="-128"/>
                <a:cs typeface="HGGothicE"/>
              </a:rPr>
              <a:t>日</a:t>
            </a:r>
            <a:r>
              <a:rPr lang="ja-JP" altLang="en-US" sz="900" dirty="0">
                <a:latin typeface="ＭＳ ゴシック" panose="020B0609070205080204" pitchFamily="49" charset="-128"/>
                <a:ea typeface="ＭＳ ゴシック" panose="020B0609070205080204" pitchFamily="49" charset="-128"/>
                <a:cs typeface="HGGothicE"/>
              </a:rPr>
              <a:t>現在）</a:t>
            </a:r>
            <a:endParaRPr lang="en-US" altLang="ja-JP" sz="900" dirty="0">
              <a:latin typeface="ＭＳ ゴシック" panose="020B0609070205080204" pitchFamily="49" charset="-128"/>
              <a:ea typeface="ＭＳ ゴシック" panose="020B0609070205080204" pitchFamily="49" charset="-128"/>
              <a:cs typeface="HGGothicE"/>
            </a:endParaRPr>
          </a:p>
          <a:p>
            <a:pPr marL="127000" marR="1449705" indent="-114300">
              <a:lnSpc>
                <a:spcPct val="128899"/>
              </a:lnSpc>
              <a:spcBef>
                <a:spcPts val="15"/>
              </a:spcBef>
            </a:pPr>
            <a:r>
              <a:rPr lang="ja-JP" altLang="en-US" sz="900" dirty="0">
                <a:latin typeface="ＭＳ ゴシック" panose="020B0609070205080204" pitchFamily="49" charset="-128"/>
                <a:ea typeface="ＭＳ ゴシック" panose="020B0609070205080204" pitchFamily="49" charset="-128"/>
                <a:cs typeface="HGGothicE"/>
              </a:rPr>
              <a:t>〇 </a:t>
            </a:r>
            <a:r>
              <a:rPr sz="900" spc="-20" dirty="0" err="1">
                <a:latin typeface="ＭＳ ゴシック" panose="020B0609070205080204" pitchFamily="49" charset="-128"/>
                <a:ea typeface="ＭＳ ゴシック" panose="020B0609070205080204" pitchFamily="49" charset="-128"/>
                <a:cs typeface="HGGothicE"/>
              </a:rPr>
              <a:t>宿舎数</a:t>
            </a:r>
            <a:endParaRPr sz="900" dirty="0">
              <a:latin typeface="ＭＳ ゴシック" panose="020B0609070205080204" pitchFamily="49" charset="-128"/>
              <a:ea typeface="ＭＳ ゴシック" panose="020B0609070205080204" pitchFamily="49" charset="-128"/>
              <a:cs typeface="HGGothicE"/>
            </a:endParaRPr>
          </a:p>
        </p:txBody>
      </p:sp>
      <p:sp>
        <p:nvSpPr>
          <p:cNvPr id="4" name="object 4"/>
          <p:cNvSpPr txBox="1"/>
          <p:nvPr/>
        </p:nvSpPr>
        <p:spPr>
          <a:xfrm>
            <a:off x="3306571" y="2163572"/>
            <a:ext cx="711200" cy="558800"/>
          </a:xfrm>
          <a:prstGeom prst="rect">
            <a:avLst/>
          </a:prstGeom>
        </p:spPr>
        <p:txBody>
          <a:bodyPr vert="horz" wrap="square" lIns="0" tIns="53975" rIns="0" bIns="0" rtlCol="0">
            <a:spAutoFit/>
          </a:bodyPr>
          <a:lstStyle/>
          <a:p>
            <a:pPr marL="12700">
              <a:lnSpc>
                <a:spcPct val="100000"/>
              </a:lnSpc>
              <a:spcBef>
                <a:spcPts val="425"/>
              </a:spcBef>
            </a:pPr>
            <a:r>
              <a:rPr sz="900" spc="-15" dirty="0">
                <a:latin typeface="ＭＳ ゴシック" panose="020B0609070205080204" pitchFamily="49" charset="-128"/>
                <a:ea typeface="ＭＳ ゴシック" panose="020B0609070205080204" pitchFamily="49" charset="-128"/>
                <a:cs typeface="HGGothicE"/>
              </a:rPr>
              <a:t>・単身室</a:t>
            </a:r>
            <a:endParaRPr sz="900" dirty="0">
              <a:latin typeface="ＭＳ ゴシック" panose="020B0609070205080204" pitchFamily="49" charset="-128"/>
              <a:ea typeface="ＭＳ ゴシック" panose="020B0609070205080204" pitchFamily="49" charset="-128"/>
              <a:cs typeface="HGGothicE"/>
            </a:endParaRPr>
          </a:p>
          <a:p>
            <a:pPr marL="12700">
              <a:lnSpc>
                <a:spcPct val="100000"/>
              </a:lnSpc>
              <a:spcBef>
                <a:spcPts val="320"/>
              </a:spcBef>
            </a:pPr>
            <a:r>
              <a:rPr sz="900" spc="-10" dirty="0">
                <a:latin typeface="ＭＳ ゴシック" panose="020B0609070205080204" pitchFamily="49" charset="-128"/>
                <a:ea typeface="ＭＳ ゴシック" panose="020B0609070205080204" pitchFamily="49" charset="-128"/>
                <a:cs typeface="HGGothicE"/>
              </a:rPr>
              <a:t>・</a:t>
            </a:r>
            <a:r>
              <a:rPr lang="en-US" altLang="ja-JP" sz="900" spc="-10" dirty="0">
                <a:latin typeface="ＭＳ ゴシック" panose="020B0609070205080204" pitchFamily="49" charset="-128"/>
                <a:ea typeface="ＭＳ ゴシック" panose="020B0609070205080204" pitchFamily="49" charset="-128"/>
                <a:cs typeface="HGGothicE"/>
              </a:rPr>
              <a:t>2</a:t>
            </a:r>
            <a:r>
              <a:rPr sz="900" spc="-10" dirty="0">
                <a:latin typeface="ＭＳ ゴシック" panose="020B0609070205080204" pitchFamily="49" charset="-128"/>
                <a:ea typeface="ＭＳ ゴシック" panose="020B0609070205080204" pitchFamily="49" charset="-128"/>
                <a:cs typeface="HGGothicE"/>
              </a:rPr>
              <a:t>人シェア</a:t>
            </a:r>
            <a:endParaRPr sz="900" dirty="0">
              <a:latin typeface="ＭＳ ゴシック" panose="020B0609070205080204" pitchFamily="49" charset="-128"/>
              <a:ea typeface="ＭＳ ゴシック" panose="020B0609070205080204" pitchFamily="49" charset="-128"/>
              <a:cs typeface="HGGothicE"/>
            </a:endParaRPr>
          </a:p>
          <a:p>
            <a:pPr marL="12700">
              <a:lnSpc>
                <a:spcPct val="100000"/>
              </a:lnSpc>
              <a:spcBef>
                <a:spcPts val="315"/>
              </a:spcBef>
            </a:pPr>
            <a:r>
              <a:rPr sz="900" spc="-10" dirty="0">
                <a:latin typeface="ＭＳ ゴシック" panose="020B0609070205080204" pitchFamily="49" charset="-128"/>
                <a:ea typeface="ＭＳ ゴシック" panose="020B0609070205080204" pitchFamily="49" charset="-128"/>
                <a:cs typeface="HGGothicE"/>
              </a:rPr>
              <a:t>・</a:t>
            </a:r>
            <a:r>
              <a:rPr lang="en-US" altLang="ja-JP" sz="900" spc="-10" dirty="0">
                <a:latin typeface="ＭＳ ゴシック" panose="020B0609070205080204" pitchFamily="49" charset="-128"/>
                <a:ea typeface="ＭＳ ゴシック" panose="020B0609070205080204" pitchFamily="49" charset="-128"/>
                <a:cs typeface="HGGothicE"/>
              </a:rPr>
              <a:t>4</a:t>
            </a:r>
            <a:r>
              <a:rPr sz="900" spc="-10" dirty="0">
                <a:latin typeface="ＭＳ ゴシック" panose="020B0609070205080204" pitchFamily="49" charset="-128"/>
                <a:ea typeface="ＭＳ ゴシック" panose="020B0609070205080204" pitchFamily="49" charset="-128"/>
                <a:cs typeface="HGGothicE"/>
              </a:rPr>
              <a:t>人シェア</a:t>
            </a:r>
            <a:endParaRPr sz="900" dirty="0">
              <a:latin typeface="ＭＳ ゴシック" panose="020B0609070205080204" pitchFamily="49" charset="-128"/>
              <a:ea typeface="ＭＳ ゴシック" panose="020B0609070205080204" pitchFamily="49" charset="-128"/>
              <a:cs typeface="HGGothicE"/>
            </a:endParaRPr>
          </a:p>
        </p:txBody>
      </p:sp>
      <p:sp>
        <p:nvSpPr>
          <p:cNvPr id="5" name="object 5"/>
          <p:cNvSpPr txBox="1"/>
          <p:nvPr/>
        </p:nvSpPr>
        <p:spPr>
          <a:xfrm>
            <a:off x="4278884" y="2163572"/>
            <a:ext cx="310515" cy="558800"/>
          </a:xfrm>
          <a:prstGeom prst="rect">
            <a:avLst/>
          </a:prstGeom>
        </p:spPr>
        <p:txBody>
          <a:bodyPr vert="horz" wrap="square" lIns="0" tIns="53975" rIns="0" bIns="0" rtlCol="0">
            <a:spAutoFit/>
          </a:bodyPr>
          <a:lstStyle/>
          <a:p>
            <a:pPr marL="68580">
              <a:lnSpc>
                <a:spcPct val="100000"/>
              </a:lnSpc>
              <a:spcBef>
                <a:spcPts val="425"/>
              </a:spcBef>
            </a:pPr>
            <a:r>
              <a:rPr lang="en-US" altLang="ja-JP" sz="900" spc="-50" dirty="0">
                <a:solidFill>
                  <a:schemeClr val="tx1"/>
                </a:solidFill>
                <a:latin typeface="ＭＳ ゴシック" panose="020B0609070205080204" pitchFamily="49" charset="-128"/>
                <a:ea typeface="ＭＳ ゴシック" panose="020B0609070205080204" pitchFamily="49" charset="-128"/>
                <a:cs typeface="HGGothicE"/>
              </a:rPr>
              <a:t>64</a:t>
            </a:r>
            <a:r>
              <a:rPr sz="900" spc="-50" dirty="0">
                <a:solidFill>
                  <a:schemeClr val="tx1"/>
                </a:solidFill>
                <a:latin typeface="ＭＳ ゴシック" panose="020B0609070205080204" pitchFamily="49" charset="-128"/>
                <a:ea typeface="ＭＳ ゴシック" panose="020B0609070205080204" pitchFamily="49" charset="-128"/>
                <a:cs typeface="HGGothicE"/>
              </a:rPr>
              <a:t>室</a:t>
            </a:r>
            <a:endParaRPr sz="900" dirty="0">
              <a:solidFill>
                <a:schemeClr val="tx1"/>
              </a:solidFill>
              <a:latin typeface="ＭＳ ゴシック" panose="020B0609070205080204" pitchFamily="49" charset="-128"/>
              <a:ea typeface="ＭＳ ゴシック" panose="020B0609070205080204" pitchFamily="49" charset="-128"/>
              <a:cs typeface="HGGothicE"/>
            </a:endParaRPr>
          </a:p>
          <a:p>
            <a:pPr marL="68580">
              <a:lnSpc>
                <a:spcPct val="100000"/>
              </a:lnSpc>
              <a:spcBef>
                <a:spcPts val="320"/>
              </a:spcBef>
            </a:pPr>
            <a:r>
              <a:rPr sz="900" spc="-10" dirty="0">
                <a:latin typeface="ＭＳ ゴシック" panose="020B0609070205080204" pitchFamily="49" charset="-128"/>
                <a:ea typeface="ＭＳ ゴシック" panose="020B0609070205080204" pitchFamily="49" charset="-128"/>
                <a:cs typeface="HGGothicE"/>
              </a:rPr>
              <a:t>12</a:t>
            </a:r>
            <a:r>
              <a:rPr sz="900" spc="-50" dirty="0">
                <a:latin typeface="ＭＳ ゴシック" panose="020B0609070205080204" pitchFamily="49" charset="-128"/>
                <a:ea typeface="ＭＳ ゴシック" panose="020B0609070205080204" pitchFamily="49" charset="-128"/>
                <a:cs typeface="HGGothicE"/>
              </a:rPr>
              <a:t>室</a:t>
            </a:r>
            <a:endParaRPr sz="900" dirty="0">
              <a:latin typeface="ＭＳ ゴシック" panose="020B0609070205080204" pitchFamily="49" charset="-128"/>
              <a:ea typeface="ＭＳ ゴシック" panose="020B0609070205080204" pitchFamily="49" charset="-128"/>
              <a:cs typeface="HGGothicE"/>
            </a:endParaRPr>
          </a:p>
          <a:p>
            <a:pPr marL="12700">
              <a:lnSpc>
                <a:spcPct val="100000"/>
              </a:lnSpc>
              <a:spcBef>
                <a:spcPts val="315"/>
              </a:spcBef>
            </a:pPr>
            <a:r>
              <a:rPr sz="900" spc="-10" dirty="0">
                <a:latin typeface="ＭＳ ゴシック" panose="020B0609070205080204" pitchFamily="49" charset="-128"/>
                <a:ea typeface="ＭＳ ゴシック" panose="020B0609070205080204" pitchFamily="49" charset="-128"/>
                <a:cs typeface="HGGothicE"/>
              </a:rPr>
              <a:t>117</a:t>
            </a:r>
            <a:r>
              <a:rPr sz="900" spc="-50" dirty="0">
                <a:latin typeface="ＭＳ ゴシック" panose="020B0609070205080204" pitchFamily="49" charset="-128"/>
                <a:ea typeface="ＭＳ ゴシック" panose="020B0609070205080204" pitchFamily="49" charset="-128"/>
                <a:cs typeface="HGGothicE"/>
              </a:rPr>
              <a:t>室</a:t>
            </a:r>
            <a:endParaRPr sz="900" dirty="0">
              <a:latin typeface="ＭＳ ゴシック" panose="020B0609070205080204" pitchFamily="49" charset="-128"/>
              <a:ea typeface="ＭＳ ゴシック" panose="020B0609070205080204" pitchFamily="49" charset="-128"/>
              <a:cs typeface="HGGothicE"/>
            </a:endParaRPr>
          </a:p>
        </p:txBody>
      </p:sp>
      <p:sp>
        <p:nvSpPr>
          <p:cNvPr id="6" name="object 6"/>
          <p:cNvSpPr txBox="1"/>
          <p:nvPr/>
        </p:nvSpPr>
        <p:spPr>
          <a:xfrm>
            <a:off x="3192272" y="2916519"/>
            <a:ext cx="1652237"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dirty="0">
                <a:latin typeface="ＭＳ ゴシック" panose="020B0609070205080204" pitchFamily="49" charset="-128"/>
                <a:ea typeface="ＭＳ ゴシック" panose="020B0609070205080204" pitchFamily="49" charset="-128"/>
                <a:cs typeface="HGGothicE"/>
              </a:rPr>
              <a:t>〇 </a:t>
            </a:r>
            <a:r>
              <a:rPr sz="900" dirty="0">
                <a:latin typeface="ＭＳ ゴシック" panose="020B0609070205080204" pitchFamily="49" charset="-128"/>
                <a:ea typeface="ＭＳ ゴシック" panose="020B0609070205080204" pitchFamily="49" charset="-128"/>
                <a:cs typeface="HGGothicE"/>
              </a:rPr>
              <a:t>宿舎費</a:t>
            </a:r>
            <a:r>
              <a:rPr sz="900" spc="-10" dirty="0">
                <a:latin typeface="ＭＳ ゴシック" panose="020B0609070205080204" pitchFamily="49" charset="-128"/>
                <a:ea typeface="ＭＳ ゴシック" panose="020B0609070205080204" pitchFamily="49" charset="-128"/>
                <a:cs typeface="HGGothicE"/>
              </a:rPr>
              <a:t>（1</a:t>
            </a:r>
            <a:r>
              <a:rPr sz="900" spc="-5" dirty="0">
                <a:latin typeface="ＭＳ ゴシック" panose="020B0609070205080204" pitchFamily="49" charset="-128"/>
                <a:ea typeface="ＭＳ ゴシック" panose="020B0609070205080204" pitchFamily="49" charset="-128"/>
                <a:cs typeface="HGGothicE"/>
              </a:rPr>
              <a:t>人あたり/半期</a:t>
            </a:r>
            <a:r>
              <a:rPr sz="900" spc="-50" dirty="0">
                <a:latin typeface="ＭＳ ゴシック" panose="020B0609070205080204" pitchFamily="49" charset="-128"/>
                <a:ea typeface="ＭＳ ゴシック" panose="020B0609070205080204" pitchFamily="49" charset="-128"/>
                <a:cs typeface="HGGothicE"/>
              </a:rPr>
              <a:t>）</a:t>
            </a:r>
            <a:endParaRPr sz="900" dirty="0">
              <a:latin typeface="ＭＳ ゴシック" panose="020B0609070205080204" pitchFamily="49" charset="-128"/>
              <a:ea typeface="ＭＳ ゴシック" panose="020B0609070205080204" pitchFamily="49" charset="-128"/>
              <a:cs typeface="HGGothicE"/>
            </a:endParaRPr>
          </a:p>
        </p:txBody>
      </p:sp>
      <p:sp>
        <p:nvSpPr>
          <p:cNvPr id="7" name="object 7"/>
          <p:cNvSpPr txBox="1"/>
          <p:nvPr/>
        </p:nvSpPr>
        <p:spPr>
          <a:xfrm>
            <a:off x="3192272" y="3052063"/>
            <a:ext cx="2613660" cy="915669"/>
          </a:xfrm>
          <a:prstGeom prst="rect">
            <a:avLst/>
          </a:prstGeom>
        </p:spPr>
        <p:txBody>
          <a:bodyPr vert="horz" wrap="square" lIns="0" tIns="53975" rIns="0" bIns="0" rtlCol="0">
            <a:spAutoFit/>
          </a:bodyPr>
          <a:lstStyle/>
          <a:p>
            <a:pPr marL="127000">
              <a:lnSpc>
                <a:spcPct val="100000"/>
              </a:lnSpc>
              <a:spcBef>
                <a:spcPts val="425"/>
              </a:spcBef>
              <a:tabLst>
                <a:tab pos="1325880" algn="l"/>
                <a:tab pos="2011680" algn="l"/>
              </a:tabLst>
            </a:pPr>
            <a:r>
              <a:rPr sz="900" dirty="0">
                <a:latin typeface="ＭＳ ゴシック" panose="020B0609070205080204" pitchFamily="49" charset="-128"/>
                <a:ea typeface="ＭＳ ゴシック" panose="020B0609070205080204" pitchFamily="49" charset="-128"/>
                <a:cs typeface="HGGothicE"/>
              </a:rPr>
              <a:t>・</a:t>
            </a:r>
            <a:r>
              <a:rPr sz="900" dirty="0" err="1">
                <a:solidFill>
                  <a:schemeClr val="tx1"/>
                </a:solidFill>
                <a:latin typeface="ＭＳ ゴシック" panose="020B0609070205080204" pitchFamily="49" charset="-128"/>
                <a:ea typeface="ＭＳ ゴシック" panose="020B0609070205080204" pitchFamily="49" charset="-128"/>
                <a:cs typeface="HGGothicE"/>
              </a:rPr>
              <a:t>単身室</a:t>
            </a:r>
            <a:r>
              <a:rPr sz="900" spc="450" dirty="0">
                <a:solidFill>
                  <a:schemeClr val="tx1"/>
                </a:solidFill>
                <a:latin typeface="ＭＳ ゴシック" panose="020B0609070205080204" pitchFamily="49" charset="-128"/>
                <a:ea typeface="ＭＳ ゴシック" panose="020B0609070205080204" pitchFamily="49" charset="-128"/>
                <a:cs typeface="HGGothicE"/>
              </a:rPr>
              <a:t> </a:t>
            </a:r>
            <a:r>
              <a:rPr sz="900" spc="-10" dirty="0">
                <a:solidFill>
                  <a:schemeClr val="tx1"/>
                </a:solidFill>
                <a:latin typeface="ＭＳ ゴシック" panose="020B0609070205080204" pitchFamily="49" charset="-128"/>
                <a:ea typeface="ＭＳ ゴシック" panose="020B0609070205080204" pitchFamily="49" charset="-128"/>
                <a:cs typeface="HGGothicE"/>
              </a:rPr>
              <a:t>￥</a:t>
            </a:r>
            <a:r>
              <a:rPr lang="en-US" altLang="ja-JP" sz="900" spc="-10" dirty="0">
                <a:solidFill>
                  <a:schemeClr val="tx1"/>
                </a:solidFill>
                <a:latin typeface="ＭＳ ゴシック" panose="020B0609070205080204" pitchFamily="49" charset="-128"/>
                <a:ea typeface="ＭＳ ゴシック" panose="020B0609070205080204" pitchFamily="49" charset="-128"/>
                <a:cs typeface="HGGothicE"/>
              </a:rPr>
              <a:t>123</a:t>
            </a:r>
            <a:r>
              <a:rPr sz="900" spc="-10" dirty="0">
                <a:solidFill>
                  <a:schemeClr val="tx1"/>
                </a:solidFill>
                <a:latin typeface="ＭＳ ゴシック" panose="020B0609070205080204" pitchFamily="49" charset="-128"/>
                <a:ea typeface="ＭＳ ゴシック" panose="020B0609070205080204" pitchFamily="49" charset="-128"/>
                <a:cs typeface="HGGothicE"/>
              </a:rPr>
              <a:t>,000</a:t>
            </a:r>
            <a:r>
              <a:rPr sz="900" dirty="0">
                <a:solidFill>
                  <a:schemeClr val="tx1"/>
                </a:solidFill>
                <a:latin typeface="ＭＳ ゴシック" panose="020B0609070205080204" pitchFamily="49" charset="-128"/>
                <a:ea typeface="ＭＳ ゴシック" panose="020B0609070205080204" pitchFamily="49" charset="-128"/>
                <a:cs typeface="HGGothicE"/>
              </a:rPr>
              <a:t>	</a:t>
            </a:r>
            <a:r>
              <a:rPr sz="900" spc="-10" dirty="0">
                <a:solidFill>
                  <a:schemeClr val="tx1"/>
                </a:solidFill>
                <a:latin typeface="ＭＳ ゴシック" panose="020B0609070205080204" pitchFamily="49" charset="-128"/>
                <a:ea typeface="ＭＳ ゴシック" panose="020B0609070205080204" pitchFamily="49" charset="-128"/>
                <a:cs typeface="HGGothicE"/>
              </a:rPr>
              <a:t>￥1</a:t>
            </a:r>
            <a:r>
              <a:rPr lang="en-US" altLang="ja-JP" sz="900" spc="-10" dirty="0">
                <a:solidFill>
                  <a:schemeClr val="tx1"/>
                </a:solidFill>
                <a:latin typeface="ＭＳ ゴシック" panose="020B0609070205080204" pitchFamily="49" charset="-128"/>
                <a:ea typeface="ＭＳ ゴシック" panose="020B0609070205080204" pitchFamily="49" charset="-128"/>
                <a:cs typeface="HGGothicE"/>
              </a:rPr>
              <a:t>32</a:t>
            </a:r>
            <a:r>
              <a:rPr sz="900" spc="-10" dirty="0">
                <a:solidFill>
                  <a:schemeClr val="tx1"/>
                </a:solidFill>
                <a:latin typeface="ＭＳ ゴシック" panose="020B0609070205080204" pitchFamily="49" charset="-128"/>
                <a:ea typeface="ＭＳ ゴシック" panose="020B0609070205080204" pitchFamily="49" charset="-128"/>
                <a:cs typeface="HGGothicE"/>
              </a:rPr>
              <a:t>,000</a:t>
            </a:r>
            <a:r>
              <a:rPr lang="en-US" altLang="ja-JP" sz="900" spc="-10" dirty="0">
                <a:solidFill>
                  <a:schemeClr val="tx1"/>
                </a:solidFill>
                <a:latin typeface="ＭＳ ゴシック" panose="020B0609070205080204" pitchFamily="49" charset="-128"/>
                <a:ea typeface="ＭＳ ゴシック" panose="020B0609070205080204" pitchFamily="49" charset="-128"/>
                <a:cs typeface="HGGothicE"/>
              </a:rPr>
              <a:t> </a:t>
            </a:r>
            <a:r>
              <a:rPr sz="900" spc="-10" dirty="0">
                <a:solidFill>
                  <a:schemeClr val="tx1"/>
                </a:solidFill>
                <a:latin typeface="ＭＳ ゴシック" panose="020B0609070205080204" pitchFamily="49" charset="-128"/>
                <a:ea typeface="ＭＳ ゴシック" panose="020B0609070205080204" pitchFamily="49" charset="-128"/>
                <a:cs typeface="HGGothicE"/>
              </a:rPr>
              <a:t>￥1</a:t>
            </a:r>
            <a:r>
              <a:rPr lang="en-US" altLang="ja-JP" sz="900" spc="-10" dirty="0">
                <a:solidFill>
                  <a:schemeClr val="tx1"/>
                </a:solidFill>
                <a:latin typeface="ＭＳ ゴシック" panose="020B0609070205080204" pitchFamily="49" charset="-128"/>
                <a:ea typeface="ＭＳ ゴシック" panose="020B0609070205080204" pitchFamily="49" charset="-128"/>
                <a:cs typeface="HGGothicE"/>
              </a:rPr>
              <a:t>98</a:t>
            </a:r>
            <a:r>
              <a:rPr sz="900" spc="-10" dirty="0">
                <a:solidFill>
                  <a:schemeClr val="tx1"/>
                </a:solidFill>
                <a:latin typeface="ＭＳ ゴシック" panose="020B0609070205080204" pitchFamily="49" charset="-128"/>
                <a:ea typeface="ＭＳ ゴシック" panose="020B0609070205080204" pitchFamily="49" charset="-128"/>
                <a:cs typeface="HGGothicE"/>
              </a:rPr>
              <a:t>,000</a:t>
            </a:r>
            <a:endParaRPr sz="900" dirty="0">
              <a:solidFill>
                <a:schemeClr val="tx1"/>
              </a:solidFill>
              <a:latin typeface="ＭＳ ゴシック" panose="020B0609070205080204" pitchFamily="49" charset="-128"/>
              <a:ea typeface="ＭＳ ゴシック" panose="020B0609070205080204" pitchFamily="49" charset="-128"/>
              <a:cs typeface="HGGothicE"/>
            </a:endParaRPr>
          </a:p>
          <a:p>
            <a:pPr marL="127000">
              <a:lnSpc>
                <a:spcPct val="100000"/>
              </a:lnSpc>
              <a:spcBef>
                <a:spcPts val="320"/>
              </a:spcBef>
            </a:pPr>
            <a:r>
              <a:rPr sz="900" spc="60" dirty="0">
                <a:solidFill>
                  <a:schemeClr val="tx1"/>
                </a:solidFill>
                <a:latin typeface="ＭＳ ゴシック" panose="020B0609070205080204" pitchFamily="49" charset="-128"/>
                <a:ea typeface="ＭＳ ゴシック" panose="020B0609070205080204" pitchFamily="49" charset="-128"/>
                <a:cs typeface="HGGothicE"/>
              </a:rPr>
              <a:t>・</a:t>
            </a:r>
            <a:r>
              <a:rPr lang="en-US" altLang="ja-JP" sz="900" spc="60" dirty="0">
                <a:solidFill>
                  <a:schemeClr val="tx1"/>
                </a:solidFill>
                <a:latin typeface="ＭＳ ゴシック" panose="020B0609070205080204" pitchFamily="49" charset="-128"/>
                <a:ea typeface="ＭＳ ゴシック" panose="020B0609070205080204" pitchFamily="49" charset="-128"/>
                <a:cs typeface="HGGothicE"/>
              </a:rPr>
              <a:t>2</a:t>
            </a:r>
            <a:r>
              <a:rPr sz="900" spc="60" dirty="0">
                <a:solidFill>
                  <a:schemeClr val="tx1"/>
                </a:solidFill>
                <a:latin typeface="ＭＳ ゴシック" panose="020B0609070205080204" pitchFamily="49" charset="-128"/>
                <a:ea typeface="ＭＳ ゴシック" panose="020B0609070205080204" pitchFamily="49" charset="-128"/>
                <a:cs typeface="HGGothicE"/>
              </a:rPr>
              <a:t>人シェア </a:t>
            </a:r>
            <a:r>
              <a:rPr sz="900" spc="-10" dirty="0">
                <a:solidFill>
                  <a:schemeClr val="tx1"/>
                </a:solidFill>
                <a:latin typeface="ＭＳ ゴシック" panose="020B0609070205080204" pitchFamily="49" charset="-128"/>
                <a:ea typeface="ＭＳ ゴシック" panose="020B0609070205080204" pitchFamily="49" charset="-128"/>
                <a:cs typeface="HGGothicE"/>
              </a:rPr>
              <a:t>￥1</a:t>
            </a:r>
            <a:r>
              <a:rPr lang="en-US" altLang="ja-JP" sz="900" spc="-10" dirty="0">
                <a:solidFill>
                  <a:schemeClr val="tx1"/>
                </a:solidFill>
                <a:latin typeface="ＭＳ ゴシック" panose="020B0609070205080204" pitchFamily="49" charset="-128"/>
                <a:ea typeface="ＭＳ ゴシック" panose="020B0609070205080204" pitchFamily="49" charset="-128"/>
                <a:cs typeface="HGGothicE"/>
              </a:rPr>
              <a:t>38</a:t>
            </a:r>
            <a:r>
              <a:rPr sz="900" spc="-10" dirty="0">
                <a:solidFill>
                  <a:schemeClr val="tx1"/>
                </a:solidFill>
                <a:latin typeface="ＭＳ ゴシック" panose="020B0609070205080204" pitchFamily="49" charset="-128"/>
                <a:ea typeface="ＭＳ ゴシック" panose="020B0609070205080204" pitchFamily="49" charset="-128"/>
                <a:cs typeface="HGGothicE"/>
              </a:rPr>
              <a:t>,000</a:t>
            </a:r>
            <a:endParaRPr sz="900" dirty="0">
              <a:solidFill>
                <a:schemeClr val="tx1"/>
              </a:solidFill>
              <a:latin typeface="ＭＳ ゴシック" panose="020B0609070205080204" pitchFamily="49" charset="-128"/>
              <a:ea typeface="ＭＳ ゴシック" panose="020B0609070205080204" pitchFamily="49" charset="-128"/>
              <a:cs typeface="HGGothicE"/>
            </a:endParaRPr>
          </a:p>
          <a:p>
            <a:pPr marL="127000">
              <a:lnSpc>
                <a:spcPct val="100000"/>
              </a:lnSpc>
              <a:spcBef>
                <a:spcPts val="325"/>
              </a:spcBef>
            </a:pPr>
            <a:r>
              <a:rPr sz="900" spc="60" dirty="0">
                <a:solidFill>
                  <a:schemeClr val="tx1"/>
                </a:solidFill>
                <a:latin typeface="ＭＳ ゴシック" panose="020B0609070205080204" pitchFamily="49" charset="-128"/>
                <a:ea typeface="ＭＳ ゴシック" panose="020B0609070205080204" pitchFamily="49" charset="-128"/>
                <a:cs typeface="HGGothicE"/>
              </a:rPr>
              <a:t>・</a:t>
            </a:r>
            <a:r>
              <a:rPr lang="en-US" altLang="ja-JP" sz="900" spc="60" dirty="0">
                <a:solidFill>
                  <a:schemeClr val="tx1"/>
                </a:solidFill>
                <a:latin typeface="ＭＳ ゴシック" panose="020B0609070205080204" pitchFamily="49" charset="-128"/>
                <a:ea typeface="ＭＳ ゴシック" panose="020B0609070205080204" pitchFamily="49" charset="-128"/>
                <a:cs typeface="HGGothicE"/>
              </a:rPr>
              <a:t>4</a:t>
            </a:r>
            <a:r>
              <a:rPr sz="900" spc="60" dirty="0">
                <a:solidFill>
                  <a:schemeClr val="tx1"/>
                </a:solidFill>
                <a:latin typeface="ＭＳ ゴシック" panose="020B0609070205080204" pitchFamily="49" charset="-128"/>
                <a:ea typeface="ＭＳ ゴシック" panose="020B0609070205080204" pitchFamily="49" charset="-128"/>
                <a:cs typeface="HGGothicE"/>
              </a:rPr>
              <a:t>人シェア </a:t>
            </a:r>
            <a:r>
              <a:rPr sz="900" spc="-10" dirty="0">
                <a:solidFill>
                  <a:schemeClr val="tx1"/>
                </a:solidFill>
                <a:latin typeface="ＭＳ ゴシック" panose="020B0609070205080204" pitchFamily="49" charset="-128"/>
                <a:ea typeface="ＭＳ ゴシック" panose="020B0609070205080204" pitchFamily="49" charset="-128"/>
                <a:cs typeface="HGGothicE"/>
              </a:rPr>
              <a:t>￥1</a:t>
            </a:r>
            <a:r>
              <a:rPr lang="en-US" altLang="ja-JP" sz="900" spc="-10" dirty="0">
                <a:solidFill>
                  <a:schemeClr val="tx1"/>
                </a:solidFill>
                <a:latin typeface="ＭＳ ゴシック" panose="020B0609070205080204" pitchFamily="49" charset="-128"/>
                <a:ea typeface="ＭＳ ゴシック" panose="020B0609070205080204" pitchFamily="49" charset="-128"/>
                <a:cs typeface="HGGothicE"/>
              </a:rPr>
              <a:t>80</a:t>
            </a:r>
            <a:r>
              <a:rPr sz="900" spc="-10" dirty="0">
                <a:solidFill>
                  <a:schemeClr val="tx1"/>
                </a:solidFill>
                <a:latin typeface="ＭＳ ゴシック" panose="020B0609070205080204" pitchFamily="49" charset="-128"/>
                <a:ea typeface="ＭＳ ゴシック" panose="020B0609070205080204" pitchFamily="49" charset="-128"/>
                <a:cs typeface="HGGothicE"/>
              </a:rPr>
              <a:t>,000</a:t>
            </a:r>
            <a:endParaRPr sz="900" dirty="0">
              <a:solidFill>
                <a:schemeClr val="tx1"/>
              </a:solidFill>
              <a:latin typeface="ＭＳ ゴシック" panose="020B0609070205080204" pitchFamily="49" charset="-128"/>
              <a:ea typeface="ＭＳ ゴシック" panose="020B0609070205080204" pitchFamily="49" charset="-128"/>
              <a:cs typeface="HGGothicE"/>
            </a:endParaRPr>
          </a:p>
          <a:p>
            <a:pPr marL="12700" marR="5080">
              <a:lnSpc>
                <a:spcPts val="1400"/>
              </a:lnSpc>
              <a:spcBef>
                <a:spcPts val="95"/>
              </a:spcBef>
            </a:pPr>
            <a:r>
              <a:rPr sz="900" dirty="0">
                <a:solidFill>
                  <a:schemeClr val="tx1"/>
                </a:solidFill>
                <a:latin typeface="ＭＳ ゴシック" panose="020B0609070205080204" pitchFamily="49" charset="-128"/>
                <a:ea typeface="ＭＳ ゴシック" panose="020B0609070205080204" pitchFamily="49" charset="-128"/>
                <a:cs typeface="HGGothicE"/>
              </a:rPr>
              <a:t>※202</a:t>
            </a:r>
            <a:r>
              <a:rPr lang="en-US" altLang="ja-JP" sz="900" dirty="0">
                <a:solidFill>
                  <a:schemeClr val="tx1"/>
                </a:solidFill>
                <a:latin typeface="ＭＳ ゴシック" panose="020B0609070205080204" pitchFamily="49" charset="-128"/>
                <a:ea typeface="ＭＳ ゴシック" panose="020B0609070205080204" pitchFamily="49" charset="-128"/>
                <a:cs typeface="HGGothicE"/>
              </a:rPr>
              <a:t>3</a:t>
            </a:r>
            <a:r>
              <a:rPr sz="900" dirty="0">
                <a:solidFill>
                  <a:schemeClr val="tx1"/>
                </a:solidFill>
                <a:latin typeface="ＭＳ ゴシック" panose="020B0609070205080204" pitchFamily="49" charset="-128"/>
                <a:ea typeface="ＭＳ ゴシック" panose="020B0609070205080204" pitchFamily="49" charset="-128"/>
                <a:cs typeface="HGGothicE"/>
              </a:rPr>
              <a:t>年</a:t>
            </a:r>
            <a:r>
              <a:rPr lang="en-US" altLang="ja-JP" sz="900" dirty="0">
                <a:solidFill>
                  <a:schemeClr val="tx1"/>
                </a:solidFill>
                <a:latin typeface="ＭＳ ゴシック" panose="020B0609070205080204" pitchFamily="49" charset="-128"/>
                <a:ea typeface="ＭＳ ゴシック" panose="020B0609070205080204" pitchFamily="49" charset="-128"/>
                <a:cs typeface="HGGothicE"/>
              </a:rPr>
              <a:t>10</a:t>
            </a:r>
            <a:r>
              <a:rPr sz="900" spc="-5" dirty="0">
                <a:solidFill>
                  <a:schemeClr val="tx1"/>
                </a:solidFill>
                <a:latin typeface="ＭＳ ゴシック" panose="020B0609070205080204" pitchFamily="49" charset="-128"/>
                <a:ea typeface="ＭＳ ゴシック" panose="020B0609070205080204" pitchFamily="49" charset="-128"/>
                <a:cs typeface="HGGothicE"/>
              </a:rPr>
              <a:t>月時点の金額です</a:t>
            </a:r>
            <a:r>
              <a:rPr sz="900" spc="-5" dirty="0">
                <a:latin typeface="ＭＳ ゴシック" panose="020B0609070205080204" pitchFamily="49" charset="-128"/>
                <a:ea typeface="ＭＳ ゴシック" panose="020B0609070205080204" pitchFamily="49" charset="-128"/>
                <a:cs typeface="HGGothicE"/>
              </a:rPr>
              <a:t>。</a:t>
            </a:r>
            <a:endParaRPr lang="en-US" altLang="ja-JP" sz="900" spc="-5" dirty="0">
              <a:latin typeface="ＭＳ ゴシック" panose="020B0609070205080204" pitchFamily="49" charset="-128"/>
              <a:ea typeface="ＭＳ ゴシック" panose="020B0609070205080204" pitchFamily="49" charset="-128"/>
              <a:cs typeface="HGGothicE"/>
            </a:endParaRPr>
          </a:p>
          <a:p>
            <a:pPr marL="12700" marR="5080">
              <a:lnSpc>
                <a:spcPts val="1400"/>
              </a:lnSpc>
              <a:spcBef>
                <a:spcPts val="95"/>
              </a:spcBef>
            </a:pPr>
            <a:r>
              <a:rPr lang="ja-JP" altLang="en-US" sz="900" spc="-5" dirty="0">
                <a:latin typeface="ＭＳ ゴシック" panose="020B0609070205080204" pitchFamily="49" charset="-128"/>
                <a:ea typeface="ＭＳ ゴシック" panose="020B0609070205080204" pitchFamily="49" charset="-128"/>
                <a:cs typeface="HGGothicE"/>
              </a:rPr>
              <a:t>　</a:t>
            </a:r>
            <a:r>
              <a:rPr sz="900" spc="-5" dirty="0" err="1">
                <a:latin typeface="ＭＳ ゴシック" panose="020B0609070205080204" pitchFamily="49" charset="-128"/>
                <a:ea typeface="ＭＳ ゴシック" panose="020B0609070205080204" pitchFamily="49" charset="-128"/>
                <a:cs typeface="HGGothicE"/>
              </a:rPr>
              <a:t>今後変更になる可能</a:t>
            </a:r>
            <a:r>
              <a:rPr sz="900" spc="-10" dirty="0" err="1">
                <a:latin typeface="ＭＳ ゴシック" panose="020B0609070205080204" pitchFamily="49" charset="-128"/>
                <a:ea typeface="ＭＳ ゴシック" panose="020B0609070205080204" pitchFamily="49" charset="-128"/>
                <a:cs typeface="HGGothicE"/>
              </a:rPr>
              <a:t>性があります</a:t>
            </a:r>
            <a:r>
              <a:rPr sz="900" spc="-10" dirty="0">
                <a:latin typeface="ＭＳ ゴシック" panose="020B0609070205080204" pitchFamily="49" charset="-128"/>
                <a:ea typeface="ＭＳ ゴシック" panose="020B0609070205080204" pitchFamily="49" charset="-128"/>
                <a:cs typeface="HGGothicE"/>
              </a:rPr>
              <a:t>。</a:t>
            </a:r>
            <a:endParaRPr sz="900" dirty="0">
              <a:latin typeface="ＭＳ ゴシック" panose="020B0609070205080204" pitchFamily="49" charset="-128"/>
              <a:ea typeface="ＭＳ ゴシック" panose="020B0609070205080204" pitchFamily="49" charset="-128"/>
              <a:cs typeface="HGGothicE"/>
            </a:endParaRPr>
          </a:p>
        </p:txBody>
      </p:sp>
      <p:sp>
        <p:nvSpPr>
          <p:cNvPr id="8" name="object 8"/>
          <p:cNvSpPr txBox="1"/>
          <p:nvPr/>
        </p:nvSpPr>
        <p:spPr>
          <a:xfrm>
            <a:off x="3192272" y="4118863"/>
            <a:ext cx="2425700" cy="703782"/>
          </a:xfrm>
          <a:prstGeom prst="rect">
            <a:avLst/>
          </a:prstGeom>
        </p:spPr>
        <p:txBody>
          <a:bodyPr vert="horz" wrap="square" lIns="0" tIns="53975" rIns="0" bIns="0" rtlCol="0">
            <a:spAutoFit/>
          </a:bodyPr>
          <a:lstStyle/>
          <a:p>
            <a:pPr marL="182880" indent="-170815" algn="just">
              <a:lnSpc>
                <a:spcPct val="100000"/>
              </a:lnSpc>
              <a:spcBef>
                <a:spcPts val="425"/>
              </a:spcBef>
              <a:buChar char="○"/>
              <a:tabLst>
                <a:tab pos="183515" algn="l"/>
              </a:tabLst>
            </a:pPr>
            <a:r>
              <a:rPr sz="900" spc="-10" dirty="0">
                <a:latin typeface="ＭＳ ゴシック" panose="020B0609070205080204" pitchFamily="49" charset="-128"/>
                <a:ea typeface="ＭＳ ゴシック" panose="020B0609070205080204" pitchFamily="49" charset="-128"/>
                <a:cs typeface="HGGothicE"/>
              </a:rPr>
              <a:t>宿舎設備・備品</a:t>
            </a:r>
            <a:endParaRPr sz="900" dirty="0">
              <a:latin typeface="ＭＳ ゴシック" panose="020B0609070205080204" pitchFamily="49" charset="-128"/>
              <a:ea typeface="ＭＳ ゴシック" panose="020B0609070205080204" pitchFamily="49" charset="-128"/>
              <a:cs typeface="HGGothicE"/>
            </a:endParaRPr>
          </a:p>
          <a:p>
            <a:pPr marL="127000" marR="5080" algn="just">
              <a:lnSpc>
                <a:spcPct val="129400"/>
              </a:lnSpc>
              <a:spcBef>
                <a:spcPts val="5"/>
              </a:spcBef>
            </a:pPr>
            <a:r>
              <a:rPr sz="900" spc="-5" dirty="0">
                <a:latin typeface="ＭＳ ゴシック" panose="020B0609070205080204" pitchFamily="49" charset="-128"/>
                <a:ea typeface="ＭＳ ゴシック" panose="020B0609070205080204" pitchFamily="49" charset="-128"/>
                <a:cs typeface="HGGothicE"/>
              </a:rPr>
              <a:t>エアコン・ベッド・机・椅子・洋服ダンス・電気スタンド・冷蔵庫・シャワー・トイレ・</a:t>
            </a:r>
            <a:r>
              <a:rPr sz="900" dirty="0">
                <a:latin typeface="ＭＳ ゴシック" panose="020B0609070205080204" pitchFamily="49" charset="-128"/>
                <a:ea typeface="ＭＳ ゴシック" panose="020B0609070205080204" pitchFamily="49" charset="-128"/>
                <a:cs typeface="HGGothicE"/>
              </a:rPr>
              <a:t>洗濯室（</a:t>
            </a:r>
            <a:r>
              <a:rPr sz="900" spc="-5" dirty="0">
                <a:latin typeface="ＭＳ ゴシック" panose="020B0609070205080204" pitchFamily="49" charset="-128"/>
                <a:ea typeface="ＭＳ ゴシック" panose="020B0609070205080204" pitchFamily="49" charset="-128"/>
                <a:cs typeface="HGGothicE"/>
              </a:rPr>
              <a:t>共用/専有</a:t>
            </a:r>
            <a:r>
              <a:rPr sz="900" dirty="0">
                <a:latin typeface="ＭＳ ゴシック" panose="020B0609070205080204" pitchFamily="49" charset="-128"/>
                <a:ea typeface="ＭＳ ゴシック" panose="020B0609070205080204" pitchFamily="49" charset="-128"/>
                <a:cs typeface="HGGothicE"/>
              </a:rPr>
              <a:t>）・補食室（</a:t>
            </a:r>
            <a:r>
              <a:rPr sz="900" spc="-5" dirty="0">
                <a:latin typeface="ＭＳ ゴシック" panose="020B0609070205080204" pitchFamily="49" charset="-128"/>
                <a:ea typeface="ＭＳ ゴシック" panose="020B0609070205080204" pitchFamily="49" charset="-128"/>
                <a:cs typeface="HGGothicE"/>
              </a:rPr>
              <a:t>共用/専有</a:t>
            </a:r>
            <a:r>
              <a:rPr sz="900" spc="-50" dirty="0">
                <a:latin typeface="ＭＳ ゴシック" panose="020B0609070205080204" pitchFamily="49" charset="-128"/>
                <a:ea typeface="ＭＳ ゴシック" panose="020B0609070205080204" pitchFamily="49" charset="-128"/>
                <a:cs typeface="HGGothicE"/>
              </a:rPr>
              <a:t>）</a:t>
            </a:r>
            <a:endParaRPr sz="900" dirty="0">
              <a:latin typeface="ＭＳ ゴシック" panose="020B0609070205080204" pitchFamily="49" charset="-128"/>
              <a:ea typeface="ＭＳ ゴシック" panose="020B0609070205080204" pitchFamily="49" charset="-128"/>
              <a:cs typeface="HGGothicE"/>
            </a:endParaRPr>
          </a:p>
        </p:txBody>
      </p:sp>
      <p:sp>
        <p:nvSpPr>
          <p:cNvPr id="9" name="object 9"/>
          <p:cNvSpPr/>
          <p:nvPr/>
        </p:nvSpPr>
        <p:spPr>
          <a:xfrm>
            <a:off x="2979420" y="342900"/>
            <a:ext cx="18415" cy="6337300"/>
          </a:xfrm>
          <a:custGeom>
            <a:avLst/>
            <a:gdLst/>
            <a:ahLst/>
            <a:cxnLst/>
            <a:rect l="l" t="t" r="r" b="b"/>
            <a:pathLst>
              <a:path w="18414" h="6337300">
                <a:moveTo>
                  <a:pt x="18287" y="0"/>
                </a:moveTo>
                <a:lnTo>
                  <a:pt x="0" y="0"/>
                </a:lnTo>
                <a:lnTo>
                  <a:pt x="0" y="6336792"/>
                </a:lnTo>
                <a:lnTo>
                  <a:pt x="18287" y="6336792"/>
                </a:lnTo>
                <a:lnTo>
                  <a:pt x="18287" y="0"/>
                </a:lnTo>
                <a:close/>
              </a:path>
            </a:pathLst>
          </a:custGeom>
          <a:solidFill>
            <a:srgbClr val="000000"/>
          </a:solidFill>
        </p:spPr>
        <p:txBody>
          <a:bodyPr wrap="square" lIns="0" tIns="0" rIns="0" bIns="0" rtlCol="0"/>
          <a:lstStyle/>
          <a:p>
            <a:endParaRPr/>
          </a:p>
        </p:txBody>
      </p:sp>
      <p:sp>
        <p:nvSpPr>
          <p:cNvPr id="10" name="object 10"/>
          <p:cNvSpPr/>
          <p:nvPr/>
        </p:nvSpPr>
        <p:spPr>
          <a:xfrm>
            <a:off x="6076188" y="333756"/>
            <a:ext cx="18415" cy="6337300"/>
          </a:xfrm>
          <a:custGeom>
            <a:avLst/>
            <a:gdLst/>
            <a:ahLst/>
            <a:cxnLst/>
            <a:rect l="l" t="t" r="r" b="b"/>
            <a:pathLst>
              <a:path w="18414" h="6337300">
                <a:moveTo>
                  <a:pt x="18287" y="0"/>
                </a:moveTo>
                <a:lnTo>
                  <a:pt x="0" y="0"/>
                </a:lnTo>
                <a:lnTo>
                  <a:pt x="0" y="6336792"/>
                </a:lnTo>
                <a:lnTo>
                  <a:pt x="18287" y="6336792"/>
                </a:lnTo>
                <a:lnTo>
                  <a:pt x="18287" y="0"/>
                </a:lnTo>
                <a:close/>
              </a:path>
            </a:pathLst>
          </a:custGeom>
          <a:solidFill>
            <a:srgbClr val="000000"/>
          </a:solidFill>
        </p:spPr>
        <p:txBody>
          <a:bodyPr wrap="square" lIns="0" tIns="0" rIns="0" bIns="0" rtlCol="0"/>
          <a:lstStyle/>
          <a:p>
            <a:endParaRPr/>
          </a:p>
        </p:txBody>
      </p:sp>
      <p:grpSp>
        <p:nvGrpSpPr>
          <p:cNvPr id="11" name="object 11"/>
          <p:cNvGrpSpPr/>
          <p:nvPr/>
        </p:nvGrpSpPr>
        <p:grpSpPr>
          <a:xfrm>
            <a:off x="6199632" y="4264152"/>
            <a:ext cx="2790825" cy="2415540"/>
            <a:chOff x="6199632" y="4264152"/>
            <a:chExt cx="2790825" cy="2415540"/>
          </a:xfrm>
        </p:grpSpPr>
        <p:sp>
          <p:nvSpPr>
            <p:cNvPr id="12" name="object 12"/>
            <p:cNvSpPr/>
            <p:nvPr/>
          </p:nvSpPr>
          <p:spPr>
            <a:xfrm>
              <a:off x="6208776" y="4274820"/>
              <a:ext cx="2772410" cy="2395855"/>
            </a:xfrm>
            <a:custGeom>
              <a:avLst/>
              <a:gdLst/>
              <a:ahLst/>
              <a:cxnLst/>
              <a:rect l="l" t="t" r="r" b="b"/>
              <a:pathLst>
                <a:path w="2772409" h="2395854">
                  <a:moveTo>
                    <a:pt x="2772155" y="0"/>
                  </a:moveTo>
                  <a:lnTo>
                    <a:pt x="0" y="0"/>
                  </a:lnTo>
                  <a:lnTo>
                    <a:pt x="0" y="2395728"/>
                  </a:lnTo>
                  <a:lnTo>
                    <a:pt x="2772155" y="2395728"/>
                  </a:lnTo>
                  <a:lnTo>
                    <a:pt x="2772155" y="0"/>
                  </a:lnTo>
                  <a:close/>
                </a:path>
              </a:pathLst>
            </a:custGeom>
            <a:solidFill>
              <a:srgbClr val="F2F2F2"/>
            </a:solidFill>
          </p:spPr>
          <p:txBody>
            <a:bodyPr wrap="square" lIns="0" tIns="0" rIns="0" bIns="0" rtlCol="0"/>
            <a:lstStyle/>
            <a:p>
              <a:endParaRPr/>
            </a:p>
          </p:txBody>
        </p:sp>
        <p:sp>
          <p:nvSpPr>
            <p:cNvPr id="13" name="object 13"/>
            <p:cNvSpPr/>
            <p:nvPr/>
          </p:nvSpPr>
          <p:spPr>
            <a:xfrm>
              <a:off x="6199632" y="4264152"/>
              <a:ext cx="2790825" cy="2415540"/>
            </a:xfrm>
            <a:custGeom>
              <a:avLst/>
              <a:gdLst/>
              <a:ahLst/>
              <a:cxnLst/>
              <a:rect l="l" t="t" r="r" b="b"/>
              <a:pathLst>
                <a:path w="2790825" h="2415540">
                  <a:moveTo>
                    <a:pt x="2787395" y="0"/>
                  </a:moveTo>
                  <a:lnTo>
                    <a:pt x="4571" y="0"/>
                  </a:lnTo>
                  <a:lnTo>
                    <a:pt x="0" y="4572"/>
                  </a:lnTo>
                  <a:lnTo>
                    <a:pt x="0" y="2410968"/>
                  </a:lnTo>
                  <a:lnTo>
                    <a:pt x="4571" y="2415540"/>
                  </a:lnTo>
                  <a:lnTo>
                    <a:pt x="2787395" y="2415540"/>
                  </a:lnTo>
                  <a:lnTo>
                    <a:pt x="2790443" y="2410968"/>
                  </a:lnTo>
                  <a:lnTo>
                    <a:pt x="2790443" y="2406396"/>
                  </a:lnTo>
                  <a:lnTo>
                    <a:pt x="19812" y="2406396"/>
                  </a:lnTo>
                  <a:lnTo>
                    <a:pt x="9143" y="2395728"/>
                  </a:lnTo>
                  <a:lnTo>
                    <a:pt x="19812" y="2395728"/>
                  </a:lnTo>
                  <a:lnTo>
                    <a:pt x="19812" y="19812"/>
                  </a:lnTo>
                  <a:lnTo>
                    <a:pt x="9143" y="19812"/>
                  </a:lnTo>
                  <a:lnTo>
                    <a:pt x="19812" y="10668"/>
                  </a:lnTo>
                  <a:lnTo>
                    <a:pt x="2790443" y="10668"/>
                  </a:lnTo>
                  <a:lnTo>
                    <a:pt x="2790443" y="4572"/>
                  </a:lnTo>
                  <a:lnTo>
                    <a:pt x="2787395" y="0"/>
                  </a:lnTo>
                  <a:close/>
                </a:path>
                <a:path w="2790825" h="2415540">
                  <a:moveTo>
                    <a:pt x="19812" y="2395728"/>
                  </a:moveTo>
                  <a:lnTo>
                    <a:pt x="9143" y="2395728"/>
                  </a:lnTo>
                  <a:lnTo>
                    <a:pt x="19812" y="2406396"/>
                  </a:lnTo>
                  <a:lnTo>
                    <a:pt x="19812" y="2395728"/>
                  </a:lnTo>
                  <a:close/>
                </a:path>
                <a:path w="2790825" h="2415540">
                  <a:moveTo>
                    <a:pt x="2772156" y="2395728"/>
                  </a:moveTo>
                  <a:lnTo>
                    <a:pt x="19812" y="2395728"/>
                  </a:lnTo>
                  <a:lnTo>
                    <a:pt x="19812" y="2406396"/>
                  </a:lnTo>
                  <a:lnTo>
                    <a:pt x="2772156" y="2406396"/>
                  </a:lnTo>
                  <a:lnTo>
                    <a:pt x="2772156" y="2395728"/>
                  </a:lnTo>
                  <a:close/>
                </a:path>
                <a:path w="2790825" h="2415540">
                  <a:moveTo>
                    <a:pt x="2772156" y="10668"/>
                  </a:moveTo>
                  <a:lnTo>
                    <a:pt x="2772156" y="2406396"/>
                  </a:lnTo>
                  <a:lnTo>
                    <a:pt x="2781299" y="2395728"/>
                  </a:lnTo>
                  <a:lnTo>
                    <a:pt x="2790443" y="2395728"/>
                  </a:lnTo>
                  <a:lnTo>
                    <a:pt x="2790443" y="19812"/>
                  </a:lnTo>
                  <a:lnTo>
                    <a:pt x="2781299" y="19812"/>
                  </a:lnTo>
                  <a:lnTo>
                    <a:pt x="2772156" y="10668"/>
                  </a:lnTo>
                  <a:close/>
                </a:path>
                <a:path w="2790825" h="2415540">
                  <a:moveTo>
                    <a:pt x="2790443" y="2395728"/>
                  </a:moveTo>
                  <a:lnTo>
                    <a:pt x="2781299" y="2395728"/>
                  </a:lnTo>
                  <a:lnTo>
                    <a:pt x="2772156" y="2406396"/>
                  </a:lnTo>
                  <a:lnTo>
                    <a:pt x="2790443" y="2406396"/>
                  </a:lnTo>
                  <a:lnTo>
                    <a:pt x="2790443" y="2395728"/>
                  </a:lnTo>
                  <a:close/>
                </a:path>
                <a:path w="2790825" h="2415540">
                  <a:moveTo>
                    <a:pt x="19812" y="10668"/>
                  </a:moveTo>
                  <a:lnTo>
                    <a:pt x="9143" y="19812"/>
                  </a:lnTo>
                  <a:lnTo>
                    <a:pt x="19812" y="19812"/>
                  </a:lnTo>
                  <a:lnTo>
                    <a:pt x="19812" y="10668"/>
                  </a:lnTo>
                  <a:close/>
                </a:path>
                <a:path w="2790825" h="2415540">
                  <a:moveTo>
                    <a:pt x="2772156" y="10668"/>
                  </a:moveTo>
                  <a:lnTo>
                    <a:pt x="19812" y="10668"/>
                  </a:lnTo>
                  <a:lnTo>
                    <a:pt x="19812" y="19812"/>
                  </a:lnTo>
                  <a:lnTo>
                    <a:pt x="2772156" y="19812"/>
                  </a:lnTo>
                  <a:lnTo>
                    <a:pt x="2772156" y="10668"/>
                  </a:lnTo>
                  <a:close/>
                </a:path>
                <a:path w="2790825" h="2415540">
                  <a:moveTo>
                    <a:pt x="2790443" y="10668"/>
                  </a:moveTo>
                  <a:lnTo>
                    <a:pt x="2772156" y="10668"/>
                  </a:lnTo>
                  <a:lnTo>
                    <a:pt x="2781299" y="19812"/>
                  </a:lnTo>
                  <a:lnTo>
                    <a:pt x="2790443" y="19812"/>
                  </a:lnTo>
                  <a:lnTo>
                    <a:pt x="2790443" y="10668"/>
                  </a:lnTo>
                  <a:close/>
                </a:path>
              </a:pathLst>
            </a:custGeom>
            <a:solidFill>
              <a:srgbClr val="7E7E7E"/>
            </a:solidFill>
          </p:spPr>
          <p:txBody>
            <a:bodyPr wrap="square" lIns="0" tIns="0" rIns="0" bIns="0" rtlCol="0"/>
            <a:lstStyle/>
            <a:p>
              <a:endParaRPr/>
            </a:p>
          </p:txBody>
        </p:sp>
      </p:grpSp>
      <p:sp>
        <p:nvSpPr>
          <p:cNvPr id="14" name="object 14"/>
          <p:cNvSpPr txBox="1"/>
          <p:nvPr/>
        </p:nvSpPr>
        <p:spPr>
          <a:xfrm>
            <a:off x="6208776" y="4274820"/>
            <a:ext cx="2772410" cy="2395855"/>
          </a:xfrm>
          <a:prstGeom prst="rect">
            <a:avLst/>
          </a:prstGeom>
        </p:spPr>
        <p:txBody>
          <a:bodyPr vert="horz" wrap="square" lIns="0" tIns="50165" rIns="0" bIns="0" rtlCol="0">
            <a:spAutoFit/>
          </a:bodyPr>
          <a:lstStyle/>
          <a:p>
            <a:pPr marL="245745" indent="-153670">
              <a:lnSpc>
                <a:spcPct val="100000"/>
              </a:lnSpc>
              <a:spcBef>
                <a:spcPts val="395"/>
              </a:spcBef>
              <a:buSzPct val="91666"/>
              <a:buFont typeface="HGGothicE"/>
              <a:buChar char="■"/>
              <a:tabLst>
                <a:tab pos="246379" algn="l"/>
              </a:tabLst>
            </a:pPr>
            <a:r>
              <a:rPr sz="1200" b="1" spc="-15" dirty="0">
                <a:latin typeface="BIZ UDGothic"/>
                <a:cs typeface="BIZ UDGothic"/>
              </a:rPr>
              <a:t>問合せ先</a:t>
            </a:r>
            <a:endParaRPr sz="1200" dirty="0">
              <a:latin typeface="BIZ UDGothic"/>
              <a:cs typeface="BIZ UDGothic"/>
            </a:endParaRPr>
          </a:p>
          <a:p>
            <a:pPr marL="92710">
              <a:lnSpc>
                <a:spcPct val="100000"/>
              </a:lnSpc>
              <a:spcBef>
                <a:spcPts val="1065"/>
              </a:spcBef>
            </a:pPr>
            <a:r>
              <a:rPr sz="900" spc="-10" dirty="0">
                <a:latin typeface="ＭＳ ゴシック" panose="020B0609070205080204" pitchFamily="49" charset="-128"/>
                <a:ea typeface="ＭＳ ゴシック" panose="020B0609070205080204" pitchFamily="49" charset="-128"/>
                <a:cs typeface="HGGothicE"/>
              </a:rPr>
              <a:t>＜担当部署＞</a:t>
            </a:r>
            <a:endParaRPr sz="900" dirty="0">
              <a:latin typeface="ＭＳ ゴシック" panose="020B0609070205080204" pitchFamily="49" charset="-128"/>
              <a:ea typeface="ＭＳ ゴシック" panose="020B0609070205080204" pitchFamily="49" charset="-128"/>
              <a:cs typeface="HGGothicE"/>
            </a:endParaRPr>
          </a:p>
          <a:p>
            <a:pPr marL="92710">
              <a:lnSpc>
                <a:spcPct val="100000"/>
              </a:lnSpc>
              <a:spcBef>
                <a:spcPts val="5"/>
              </a:spcBef>
            </a:pPr>
            <a:r>
              <a:rPr sz="900" spc="-5" dirty="0">
                <a:latin typeface="ＭＳ ゴシック" panose="020B0609070205080204" pitchFamily="49" charset="-128"/>
                <a:ea typeface="ＭＳ ゴシック" panose="020B0609070205080204" pitchFamily="49" charset="-128"/>
                <a:cs typeface="HGGothicE"/>
              </a:rPr>
              <a:t>長崎大学学生支援部留学支援課</a:t>
            </a:r>
            <a:endParaRPr sz="900" dirty="0">
              <a:latin typeface="ＭＳ ゴシック" panose="020B0609070205080204" pitchFamily="49" charset="-128"/>
              <a:ea typeface="ＭＳ ゴシック" panose="020B0609070205080204" pitchFamily="49" charset="-128"/>
              <a:cs typeface="HGGothicE"/>
            </a:endParaRPr>
          </a:p>
          <a:p>
            <a:pPr>
              <a:lnSpc>
                <a:spcPct val="100000"/>
              </a:lnSpc>
              <a:spcBef>
                <a:spcPts val="50"/>
              </a:spcBef>
            </a:pPr>
            <a:endParaRPr sz="800" dirty="0">
              <a:latin typeface="ＭＳ ゴシック" panose="020B0609070205080204" pitchFamily="49" charset="-128"/>
              <a:ea typeface="ＭＳ ゴシック" panose="020B0609070205080204" pitchFamily="49" charset="-128"/>
              <a:cs typeface="HGGothicE"/>
            </a:endParaRPr>
          </a:p>
          <a:p>
            <a:pPr marL="92710">
              <a:lnSpc>
                <a:spcPct val="100000"/>
              </a:lnSpc>
            </a:pPr>
            <a:r>
              <a:rPr sz="900" spc="-60" dirty="0">
                <a:latin typeface="ＭＳ ゴシック" panose="020B0609070205080204" pitchFamily="49" charset="-128"/>
                <a:ea typeface="ＭＳ ゴシック" panose="020B0609070205080204" pitchFamily="49" charset="-128"/>
                <a:cs typeface="HGGothicE"/>
              </a:rPr>
              <a:t>住所： 〒</a:t>
            </a:r>
            <a:r>
              <a:rPr sz="900" spc="-10" dirty="0">
                <a:latin typeface="ＭＳ ゴシック" panose="020B0609070205080204" pitchFamily="49" charset="-128"/>
                <a:ea typeface="ＭＳ ゴシック" panose="020B0609070205080204" pitchFamily="49" charset="-128"/>
                <a:cs typeface="HGGothicE"/>
              </a:rPr>
              <a:t>852-</a:t>
            </a:r>
            <a:r>
              <a:rPr sz="900" spc="-20" dirty="0">
                <a:latin typeface="ＭＳ ゴシック" panose="020B0609070205080204" pitchFamily="49" charset="-128"/>
                <a:ea typeface="ＭＳ ゴシック" panose="020B0609070205080204" pitchFamily="49" charset="-128"/>
                <a:cs typeface="HGGothicE"/>
              </a:rPr>
              <a:t>8521</a:t>
            </a:r>
            <a:endParaRPr sz="900" dirty="0">
              <a:latin typeface="ＭＳ ゴシック" panose="020B0609070205080204" pitchFamily="49" charset="-128"/>
              <a:ea typeface="ＭＳ ゴシック" panose="020B0609070205080204" pitchFamily="49" charset="-128"/>
              <a:cs typeface="HGGothicE"/>
            </a:endParaRPr>
          </a:p>
          <a:p>
            <a:pPr marL="455295">
              <a:lnSpc>
                <a:spcPct val="100000"/>
              </a:lnSpc>
            </a:pPr>
            <a:r>
              <a:rPr sz="900" dirty="0">
                <a:latin typeface="ＭＳ ゴシック" panose="020B0609070205080204" pitchFamily="49" charset="-128"/>
                <a:ea typeface="ＭＳ ゴシック" panose="020B0609070205080204" pitchFamily="49" charset="-128"/>
                <a:cs typeface="HGGothicE"/>
              </a:rPr>
              <a:t>長崎県長崎市文教町</a:t>
            </a:r>
            <a:r>
              <a:rPr sz="900" spc="-10" dirty="0">
                <a:latin typeface="ＭＳ ゴシック" panose="020B0609070205080204" pitchFamily="49" charset="-128"/>
                <a:ea typeface="ＭＳ ゴシック" panose="020B0609070205080204" pitchFamily="49" charset="-128"/>
                <a:cs typeface="HGGothicE"/>
              </a:rPr>
              <a:t>1-</a:t>
            </a:r>
            <a:r>
              <a:rPr sz="900" spc="-25" dirty="0">
                <a:latin typeface="ＭＳ ゴシック" panose="020B0609070205080204" pitchFamily="49" charset="-128"/>
                <a:ea typeface="ＭＳ ゴシック" panose="020B0609070205080204" pitchFamily="49" charset="-128"/>
                <a:cs typeface="HGGothicE"/>
              </a:rPr>
              <a:t>14</a:t>
            </a:r>
            <a:endParaRPr sz="900" dirty="0">
              <a:latin typeface="ＭＳ ゴシック" panose="020B0609070205080204" pitchFamily="49" charset="-128"/>
              <a:ea typeface="ＭＳ ゴシック" panose="020B0609070205080204" pitchFamily="49" charset="-128"/>
              <a:cs typeface="HGGothicE"/>
            </a:endParaRPr>
          </a:p>
          <a:p>
            <a:pPr>
              <a:lnSpc>
                <a:spcPct val="100000"/>
              </a:lnSpc>
              <a:spcBef>
                <a:spcPts val="55"/>
              </a:spcBef>
            </a:pPr>
            <a:endParaRPr sz="800" dirty="0">
              <a:latin typeface="ＭＳ ゴシック" panose="020B0609070205080204" pitchFamily="49" charset="-128"/>
              <a:ea typeface="ＭＳ ゴシック" panose="020B0609070205080204" pitchFamily="49" charset="-128"/>
              <a:cs typeface="HGGothicE"/>
            </a:endParaRPr>
          </a:p>
          <a:p>
            <a:pPr marL="92710" marR="909319">
              <a:lnSpc>
                <a:spcPct val="100000"/>
              </a:lnSpc>
              <a:spcBef>
                <a:spcPts val="5"/>
              </a:spcBef>
              <a:tabLst>
                <a:tab pos="540385" algn="l"/>
              </a:tabLst>
            </a:pPr>
            <a:r>
              <a:rPr sz="900" spc="-20" dirty="0">
                <a:latin typeface="ＭＳ ゴシック" panose="020B0609070205080204" pitchFamily="49" charset="-128"/>
                <a:ea typeface="ＭＳ ゴシック" panose="020B0609070205080204" pitchFamily="49" charset="-128"/>
                <a:cs typeface="HGGothicE"/>
              </a:rPr>
              <a:t>TEL：</a:t>
            </a:r>
            <a:r>
              <a:rPr sz="900" dirty="0">
                <a:latin typeface="ＭＳ ゴシック" panose="020B0609070205080204" pitchFamily="49" charset="-128"/>
                <a:ea typeface="ＭＳ ゴシック" panose="020B0609070205080204" pitchFamily="49" charset="-128"/>
                <a:cs typeface="HGGothicE"/>
              </a:rPr>
              <a:t>	</a:t>
            </a:r>
            <a:r>
              <a:rPr sz="900" spc="-10" dirty="0">
                <a:latin typeface="ＭＳ ゴシック" panose="020B0609070205080204" pitchFamily="49" charset="-128"/>
                <a:ea typeface="ＭＳ ゴシック" panose="020B0609070205080204" pitchFamily="49" charset="-128"/>
                <a:cs typeface="HGGothicE"/>
              </a:rPr>
              <a:t>+81-</a:t>
            </a:r>
            <a:r>
              <a:rPr sz="900" dirty="0">
                <a:latin typeface="ＭＳ ゴシック" panose="020B0609070205080204" pitchFamily="49" charset="-128"/>
                <a:ea typeface="ＭＳ ゴシック" panose="020B0609070205080204" pitchFamily="49" charset="-128"/>
                <a:cs typeface="HGGothicE"/>
              </a:rPr>
              <a:t>95-</a:t>
            </a:r>
            <a:r>
              <a:rPr sz="900" spc="-10" dirty="0">
                <a:latin typeface="ＭＳ ゴシック" panose="020B0609070205080204" pitchFamily="49" charset="-128"/>
                <a:ea typeface="ＭＳ ゴシック" panose="020B0609070205080204" pitchFamily="49" charset="-128"/>
                <a:cs typeface="HGGothicE"/>
              </a:rPr>
              <a:t>819-2209（</a:t>
            </a:r>
            <a:r>
              <a:rPr sz="900" dirty="0">
                <a:latin typeface="ＭＳ ゴシック" panose="020B0609070205080204" pitchFamily="49" charset="-128"/>
                <a:ea typeface="ＭＳ ゴシック" panose="020B0609070205080204" pitchFamily="49" charset="-128"/>
                <a:cs typeface="HGGothicE"/>
              </a:rPr>
              <a:t>直通</a:t>
            </a:r>
            <a:r>
              <a:rPr sz="900" spc="-50" dirty="0">
                <a:latin typeface="ＭＳ ゴシック" panose="020B0609070205080204" pitchFamily="49" charset="-128"/>
                <a:ea typeface="ＭＳ ゴシック" panose="020B0609070205080204" pitchFamily="49" charset="-128"/>
                <a:cs typeface="HGGothicE"/>
              </a:rPr>
              <a:t>） </a:t>
            </a:r>
            <a:r>
              <a:rPr sz="900" spc="-20" dirty="0">
                <a:latin typeface="ＭＳ ゴシック" panose="020B0609070205080204" pitchFamily="49" charset="-128"/>
                <a:ea typeface="ＭＳ ゴシック" panose="020B0609070205080204" pitchFamily="49" charset="-128"/>
                <a:cs typeface="HGGothicE"/>
              </a:rPr>
              <a:t>FAX：</a:t>
            </a:r>
            <a:r>
              <a:rPr sz="900" dirty="0">
                <a:latin typeface="ＭＳ ゴシック" panose="020B0609070205080204" pitchFamily="49" charset="-128"/>
                <a:ea typeface="ＭＳ ゴシック" panose="020B0609070205080204" pitchFamily="49" charset="-128"/>
                <a:cs typeface="HGGothicE"/>
              </a:rPr>
              <a:t>	</a:t>
            </a:r>
            <a:r>
              <a:rPr sz="900" spc="-10" dirty="0">
                <a:latin typeface="ＭＳ ゴシック" panose="020B0609070205080204" pitchFamily="49" charset="-128"/>
                <a:ea typeface="ＭＳ ゴシック" panose="020B0609070205080204" pitchFamily="49" charset="-128"/>
                <a:cs typeface="HGGothicE"/>
              </a:rPr>
              <a:t>+81-</a:t>
            </a:r>
            <a:r>
              <a:rPr sz="900" dirty="0">
                <a:latin typeface="ＭＳ ゴシック" panose="020B0609070205080204" pitchFamily="49" charset="-128"/>
                <a:ea typeface="ＭＳ ゴシック" panose="020B0609070205080204" pitchFamily="49" charset="-128"/>
                <a:cs typeface="HGGothicE"/>
              </a:rPr>
              <a:t>95-</a:t>
            </a:r>
            <a:r>
              <a:rPr sz="900" spc="-10" dirty="0">
                <a:latin typeface="ＭＳ ゴシック" panose="020B0609070205080204" pitchFamily="49" charset="-128"/>
                <a:ea typeface="ＭＳ ゴシック" panose="020B0609070205080204" pitchFamily="49" charset="-128"/>
                <a:cs typeface="HGGothicE"/>
              </a:rPr>
              <a:t>819-</a:t>
            </a:r>
            <a:r>
              <a:rPr sz="900" spc="-20" dirty="0">
                <a:latin typeface="ＭＳ ゴシック" panose="020B0609070205080204" pitchFamily="49" charset="-128"/>
                <a:ea typeface="ＭＳ ゴシック" panose="020B0609070205080204" pitchFamily="49" charset="-128"/>
                <a:cs typeface="HGGothicE"/>
              </a:rPr>
              <a:t>2125</a:t>
            </a:r>
            <a:endParaRPr sz="900" dirty="0">
              <a:latin typeface="ＭＳ ゴシック" panose="020B0609070205080204" pitchFamily="49" charset="-128"/>
              <a:ea typeface="ＭＳ ゴシック" panose="020B0609070205080204" pitchFamily="49" charset="-128"/>
              <a:cs typeface="HGGothicE"/>
            </a:endParaRPr>
          </a:p>
          <a:p>
            <a:pPr marL="92710">
              <a:lnSpc>
                <a:spcPct val="100000"/>
              </a:lnSpc>
            </a:pPr>
            <a:r>
              <a:rPr sz="900" dirty="0">
                <a:latin typeface="ＭＳ ゴシック" panose="020B0609070205080204" pitchFamily="49" charset="-128"/>
                <a:ea typeface="ＭＳ ゴシック" panose="020B0609070205080204" pitchFamily="49" charset="-128"/>
                <a:cs typeface="HGGothicE"/>
              </a:rPr>
              <a:t>Email：</a:t>
            </a:r>
            <a:r>
              <a:rPr sz="900" spc="105" dirty="0">
                <a:latin typeface="ＭＳ ゴシック" panose="020B0609070205080204" pitchFamily="49" charset="-128"/>
                <a:ea typeface="ＭＳ ゴシック" panose="020B0609070205080204" pitchFamily="49" charset="-128"/>
                <a:cs typeface="HGGothicE"/>
              </a:rPr>
              <a:t> </a:t>
            </a:r>
            <a:r>
              <a:rPr sz="900" spc="-10" dirty="0">
                <a:latin typeface="ＭＳ ゴシック" panose="020B0609070205080204" pitchFamily="49" charset="-128"/>
                <a:ea typeface="ＭＳ ゴシック" panose="020B0609070205080204" pitchFamily="49" charset="-128"/>
                <a:cs typeface="HGGothicE"/>
                <a:hlinkClick r:id="rId2"/>
              </a:rPr>
              <a:t>ryugaku_shien@ml.</a:t>
            </a:r>
            <a:r>
              <a:rPr lang="en-US" sz="900" spc="-10" dirty="0">
                <a:latin typeface="ＭＳ ゴシック" panose="020B0609070205080204" pitchFamily="49" charset="-128"/>
                <a:ea typeface="ＭＳ ゴシック" panose="020B0609070205080204" pitchFamily="49" charset="-128"/>
                <a:cs typeface="HGGothicE"/>
                <a:hlinkClick r:id="rId2"/>
              </a:rPr>
              <a:t>n</a:t>
            </a:r>
            <a:r>
              <a:rPr sz="900" spc="-10" dirty="0">
                <a:latin typeface="ＭＳ ゴシック" panose="020B0609070205080204" pitchFamily="49" charset="-128"/>
                <a:ea typeface="ＭＳ ゴシック" panose="020B0609070205080204" pitchFamily="49" charset="-128"/>
                <a:cs typeface="HGGothicE"/>
                <a:hlinkClick r:id="rId2"/>
              </a:rPr>
              <a:t>agasaki-u.ac.jp</a:t>
            </a:r>
            <a:endParaRPr sz="900" dirty="0">
              <a:latin typeface="ＭＳ ゴシック" panose="020B0609070205080204" pitchFamily="49" charset="-128"/>
              <a:ea typeface="ＭＳ ゴシック" panose="020B0609070205080204" pitchFamily="49" charset="-128"/>
              <a:cs typeface="HGGothicE"/>
            </a:endParaRPr>
          </a:p>
          <a:p>
            <a:pPr marL="149225">
              <a:lnSpc>
                <a:spcPct val="100000"/>
              </a:lnSpc>
            </a:pPr>
            <a:r>
              <a:rPr sz="900" spc="-10" dirty="0">
                <a:latin typeface="ＭＳ ゴシック" panose="020B0609070205080204" pitchFamily="49" charset="-128"/>
                <a:ea typeface="ＭＳ ゴシック" panose="020B0609070205080204" pitchFamily="49" charset="-128"/>
                <a:cs typeface="HGGothicE"/>
              </a:rPr>
              <a:t>＜ウェブサイト＞</a:t>
            </a:r>
            <a:endParaRPr sz="900" dirty="0">
              <a:latin typeface="ＭＳ ゴシック" panose="020B0609070205080204" pitchFamily="49" charset="-128"/>
              <a:ea typeface="ＭＳ ゴシック" panose="020B0609070205080204" pitchFamily="49" charset="-128"/>
              <a:cs typeface="HGGothicE"/>
            </a:endParaRPr>
          </a:p>
          <a:p>
            <a:pPr marL="321310" marR="328295" indent="-228600">
              <a:lnSpc>
                <a:spcPct val="100000"/>
              </a:lnSpc>
            </a:pPr>
            <a:r>
              <a:rPr sz="900" spc="-5" dirty="0">
                <a:latin typeface="ＭＳ ゴシック" panose="020B0609070205080204" pitchFamily="49" charset="-128"/>
                <a:ea typeface="ＭＳ ゴシック" panose="020B0609070205080204" pitchFamily="49" charset="-128"/>
                <a:cs typeface="HGGothicE"/>
              </a:rPr>
              <a:t>長崎大学留学生教育・支援センター：</a:t>
            </a:r>
            <a:r>
              <a:rPr sz="900" spc="-50" dirty="0">
                <a:latin typeface="ＭＳ ゴシック" panose="020B0609070205080204" pitchFamily="49" charset="-128"/>
                <a:ea typeface="ＭＳ ゴシック" panose="020B0609070205080204" pitchFamily="49" charset="-128"/>
                <a:cs typeface="HGGothicE"/>
              </a:rPr>
              <a:t> </a:t>
            </a:r>
            <a:r>
              <a:rPr sz="900" u="sng" spc="-10" dirty="0">
                <a:solidFill>
                  <a:srgbClr val="0000FF"/>
                </a:solidFill>
                <a:uFill>
                  <a:solidFill>
                    <a:srgbClr val="0000FF"/>
                  </a:solidFill>
                </a:uFill>
                <a:latin typeface="ＭＳ ゴシック" panose="020B0609070205080204" pitchFamily="49" charset="-128"/>
                <a:ea typeface="ＭＳ ゴシック" panose="020B0609070205080204" pitchFamily="49" charset="-128"/>
                <a:cs typeface="HGGothicE"/>
              </a:rPr>
              <a:t>https://</a:t>
            </a:r>
            <a:r>
              <a:rPr sz="900" u="sng" spc="-10" dirty="0">
                <a:solidFill>
                  <a:srgbClr val="009999"/>
                </a:solidFill>
                <a:uFill>
                  <a:solidFill>
                    <a:srgbClr val="0000FF"/>
                  </a:solidFill>
                </a:uFill>
                <a:latin typeface="ＭＳ ゴシック" panose="020B0609070205080204" pitchFamily="49" charset="-128"/>
                <a:ea typeface="ＭＳ ゴシック" panose="020B0609070205080204" pitchFamily="49" charset="-128"/>
                <a:cs typeface="HGGothicE"/>
                <a:hlinkClick r:id="rId3"/>
              </a:rPr>
              <a:t>www.liaison.nagasaki-u.ac.jp/</a:t>
            </a:r>
            <a:endParaRPr sz="900" u="sng" dirty="0">
              <a:uFill>
                <a:solidFill>
                  <a:srgbClr val="0000FF"/>
                </a:solidFill>
              </a:uFill>
              <a:latin typeface="ＭＳ ゴシック" panose="020B0609070205080204" pitchFamily="49" charset="-128"/>
              <a:ea typeface="ＭＳ ゴシック" panose="020B0609070205080204" pitchFamily="49" charset="-128"/>
              <a:cs typeface="HGGothicE"/>
            </a:endParaRPr>
          </a:p>
          <a:p>
            <a:pPr marL="92710">
              <a:lnSpc>
                <a:spcPct val="100000"/>
              </a:lnSpc>
            </a:pPr>
            <a:r>
              <a:rPr sz="900" spc="-10" dirty="0">
                <a:latin typeface="ＭＳ ゴシック" panose="020B0609070205080204" pitchFamily="49" charset="-128"/>
                <a:ea typeface="ＭＳ ゴシック" panose="020B0609070205080204" pitchFamily="49" charset="-128"/>
                <a:cs typeface="HGGothicE"/>
              </a:rPr>
              <a:t>長崎大学：</a:t>
            </a:r>
            <a:endParaRPr sz="900" dirty="0">
              <a:latin typeface="ＭＳ ゴシック" panose="020B0609070205080204" pitchFamily="49" charset="-128"/>
              <a:ea typeface="ＭＳ ゴシック" panose="020B0609070205080204" pitchFamily="49" charset="-128"/>
              <a:cs typeface="HGGothicE"/>
            </a:endParaRPr>
          </a:p>
          <a:p>
            <a:pPr marL="321310">
              <a:lnSpc>
                <a:spcPct val="100000"/>
              </a:lnSpc>
              <a:spcBef>
                <a:spcPts val="130"/>
              </a:spcBef>
            </a:pPr>
            <a:r>
              <a:rPr sz="900" u="sng" spc="-10" dirty="0">
                <a:solidFill>
                  <a:srgbClr val="009999"/>
                </a:solidFill>
                <a:uFill>
                  <a:solidFill>
                    <a:srgbClr val="0000FF"/>
                  </a:solidFill>
                </a:uFill>
                <a:latin typeface="ＭＳ ゴシック" panose="020B0609070205080204" pitchFamily="49" charset="-128"/>
                <a:ea typeface="ＭＳ ゴシック" panose="020B0609070205080204" pitchFamily="49" charset="-128"/>
                <a:cs typeface="HGGothicE"/>
                <a:hlinkClick r:id="rId4"/>
              </a:rPr>
              <a:t>http://www.nagasaki-u.ac.jp</a:t>
            </a:r>
            <a:endParaRPr sz="900" u="sng" dirty="0">
              <a:uFill>
                <a:solidFill>
                  <a:srgbClr val="0000FF"/>
                </a:solidFill>
              </a:uFill>
              <a:latin typeface="ＭＳ ゴシック" panose="020B0609070205080204" pitchFamily="49" charset="-128"/>
              <a:ea typeface="ＭＳ ゴシック" panose="020B0609070205080204" pitchFamily="49" charset="-128"/>
              <a:cs typeface="HGGothicE"/>
            </a:endParaRPr>
          </a:p>
        </p:txBody>
      </p:sp>
      <p:sp>
        <p:nvSpPr>
          <p:cNvPr id="15" name="object 15"/>
          <p:cNvSpPr txBox="1"/>
          <p:nvPr/>
        </p:nvSpPr>
        <p:spPr>
          <a:xfrm>
            <a:off x="258572" y="471932"/>
            <a:ext cx="2540000" cy="302647"/>
          </a:xfrm>
          <a:prstGeom prst="rect">
            <a:avLst/>
          </a:prstGeom>
        </p:spPr>
        <p:txBody>
          <a:bodyPr vert="horz" wrap="square" lIns="0" tIns="12700" rIns="0" bIns="0" rtlCol="0">
            <a:spAutoFit/>
          </a:bodyPr>
          <a:lstStyle/>
          <a:p>
            <a:pPr marL="12700" marR="5080">
              <a:lnSpc>
                <a:spcPct val="100000"/>
              </a:lnSpc>
              <a:spcBef>
                <a:spcPts val="100"/>
              </a:spcBef>
            </a:pPr>
            <a:r>
              <a:rPr lang="ja-JP" altLang="en-US" sz="900" dirty="0">
                <a:latin typeface="ＭＳ ゴシック" panose="020B0609070205080204" pitchFamily="49" charset="-128"/>
                <a:ea typeface="ＭＳ ゴシック" panose="020B0609070205080204" pitchFamily="49" charset="-128"/>
                <a:cs typeface="HGGothicE"/>
              </a:rPr>
              <a:t>３</a:t>
            </a:r>
            <a:r>
              <a:rPr sz="900" dirty="0">
                <a:latin typeface="ＭＳ ゴシック" panose="020B0609070205080204" pitchFamily="49" charset="-128"/>
                <a:ea typeface="ＭＳ ゴシック" panose="020B0609070205080204" pitchFamily="49" charset="-128"/>
                <a:cs typeface="HGGothicE"/>
              </a:rPr>
              <a:t>）</a:t>
            </a:r>
            <a:r>
              <a:rPr sz="900" spc="-5" dirty="0">
                <a:latin typeface="ＭＳ ゴシック" panose="020B0609070205080204" pitchFamily="49" charset="-128"/>
                <a:ea typeface="ＭＳ ゴシック" panose="020B0609070205080204" pitchFamily="49" charset="-128"/>
                <a:cs typeface="HGGothicE"/>
              </a:rPr>
              <a:t>研修科目で地域の見学や地域交流等の</a:t>
            </a:r>
            <a:endParaRPr lang="en-US" altLang="ja-JP" sz="900" spc="-5" dirty="0">
              <a:latin typeface="ＭＳ ゴシック" panose="020B0609070205080204" pitchFamily="49" charset="-128"/>
              <a:ea typeface="ＭＳ ゴシック" panose="020B0609070205080204" pitchFamily="49" charset="-128"/>
              <a:cs typeface="HGGothicE"/>
            </a:endParaRPr>
          </a:p>
          <a:p>
            <a:pPr marL="12700" marR="5080">
              <a:lnSpc>
                <a:spcPct val="100000"/>
              </a:lnSpc>
              <a:spcBef>
                <a:spcPts val="100"/>
              </a:spcBef>
            </a:pPr>
            <a:r>
              <a:rPr lang="ja-JP" altLang="en-US" sz="900" spc="-5" dirty="0">
                <a:latin typeface="ＭＳ ゴシック" panose="020B0609070205080204" pitchFamily="49" charset="-128"/>
                <a:ea typeface="ＭＳ ゴシック" panose="020B0609070205080204" pitchFamily="49" charset="-128"/>
                <a:cs typeface="HGGothicE"/>
              </a:rPr>
              <a:t>　 </a:t>
            </a:r>
            <a:r>
              <a:rPr sz="900" spc="-5" dirty="0" err="1">
                <a:latin typeface="ＭＳ ゴシック" panose="020B0609070205080204" pitchFamily="49" charset="-128"/>
                <a:ea typeface="ＭＳ ゴシック" panose="020B0609070205080204" pitchFamily="49" charset="-128"/>
                <a:cs typeface="HGGothicE"/>
              </a:rPr>
              <a:t>参加出来る科目及びその具体的な内容</a:t>
            </a:r>
            <a:endParaRPr sz="900" dirty="0">
              <a:latin typeface="ＭＳ ゴシック" panose="020B0609070205080204" pitchFamily="49" charset="-128"/>
              <a:ea typeface="ＭＳ ゴシック" panose="020B0609070205080204" pitchFamily="49" charset="-128"/>
              <a:cs typeface="HGGothicE"/>
            </a:endParaRPr>
          </a:p>
        </p:txBody>
      </p:sp>
      <p:sp>
        <p:nvSpPr>
          <p:cNvPr id="16" name="object 16"/>
          <p:cNvSpPr txBox="1"/>
          <p:nvPr/>
        </p:nvSpPr>
        <p:spPr>
          <a:xfrm>
            <a:off x="258572" y="883411"/>
            <a:ext cx="2540000" cy="299720"/>
          </a:xfrm>
          <a:prstGeom prst="rect">
            <a:avLst/>
          </a:prstGeom>
        </p:spPr>
        <p:txBody>
          <a:bodyPr vert="horz" wrap="square" lIns="0" tIns="12700" rIns="0" bIns="0" rtlCol="0">
            <a:spAutoFit/>
          </a:bodyPr>
          <a:lstStyle/>
          <a:p>
            <a:pPr marL="12700" marR="5080" indent="-12700">
              <a:lnSpc>
                <a:spcPct val="100000"/>
              </a:lnSpc>
              <a:spcBef>
                <a:spcPts val="100"/>
              </a:spcBef>
            </a:pPr>
            <a:r>
              <a:rPr sz="900" spc="-5" dirty="0">
                <a:latin typeface="ＭＳ ゴシック" panose="020B0609070205080204" pitchFamily="49" charset="-128"/>
                <a:ea typeface="ＭＳ ゴシック" panose="020B0609070205080204" pitchFamily="49" charset="-128"/>
                <a:cs typeface="HGGothicE"/>
              </a:rPr>
              <a:t>授業科目ではないが、地域の見学や地域交流等に参加できるものとしては以下のものがある。</a:t>
            </a:r>
            <a:endParaRPr sz="900" dirty="0">
              <a:latin typeface="ＭＳ ゴシック" panose="020B0609070205080204" pitchFamily="49" charset="-128"/>
              <a:ea typeface="ＭＳ ゴシック" panose="020B0609070205080204" pitchFamily="49" charset="-128"/>
              <a:cs typeface="HGGothicE"/>
            </a:endParaRPr>
          </a:p>
        </p:txBody>
      </p:sp>
      <p:sp>
        <p:nvSpPr>
          <p:cNvPr id="17" name="object 17"/>
          <p:cNvSpPr txBox="1"/>
          <p:nvPr/>
        </p:nvSpPr>
        <p:spPr>
          <a:xfrm>
            <a:off x="258572" y="1294891"/>
            <a:ext cx="2615820" cy="711200"/>
          </a:xfrm>
          <a:prstGeom prst="rect">
            <a:avLst/>
          </a:prstGeom>
        </p:spPr>
        <p:txBody>
          <a:bodyPr vert="horz" wrap="square" lIns="0" tIns="12700" rIns="0" bIns="0" rtlCol="0">
            <a:spAutoFit/>
          </a:bodyPr>
          <a:lstStyle/>
          <a:p>
            <a:pPr marL="12700">
              <a:lnSpc>
                <a:spcPct val="100000"/>
              </a:lnSpc>
              <a:spcBef>
                <a:spcPts val="100"/>
              </a:spcBef>
            </a:pPr>
            <a:r>
              <a:rPr sz="900" spc="-5" dirty="0">
                <a:latin typeface="ＭＳ ゴシック" panose="020B0609070205080204" pitchFamily="49" charset="-128"/>
                <a:ea typeface="ＭＳ ゴシック" panose="020B0609070205080204" pitchFamily="49" charset="-128"/>
                <a:cs typeface="HGGothicE"/>
              </a:rPr>
              <a:t>・</a:t>
            </a:r>
            <a:r>
              <a:rPr sz="900" spc="-5" dirty="0" err="1">
                <a:latin typeface="ＭＳ ゴシック" panose="020B0609070205080204" pitchFamily="49" charset="-128"/>
                <a:ea typeface="ＭＳ ゴシック" panose="020B0609070205080204" pitchFamily="49" charset="-128"/>
                <a:cs typeface="HGGothicE"/>
              </a:rPr>
              <a:t>平和学習バスハイク</a:t>
            </a:r>
            <a:endParaRPr lang="en-US" altLang="ja-JP" sz="900" dirty="0">
              <a:latin typeface="ＭＳ ゴシック" panose="020B0609070205080204" pitchFamily="49" charset="-128"/>
              <a:ea typeface="ＭＳ ゴシック" panose="020B0609070205080204" pitchFamily="49" charset="-128"/>
              <a:cs typeface="HGGothicE"/>
            </a:endParaRPr>
          </a:p>
          <a:p>
            <a:pPr marL="12700">
              <a:lnSpc>
                <a:spcPct val="100000"/>
              </a:lnSpc>
              <a:spcBef>
                <a:spcPts val="100"/>
              </a:spcBef>
            </a:pPr>
            <a:r>
              <a:rPr sz="900" spc="-5" dirty="0">
                <a:latin typeface="ＭＳ ゴシック" panose="020B0609070205080204" pitchFamily="49" charset="-128"/>
                <a:ea typeface="ＭＳ ゴシック" panose="020B0609070205080204" pitchFamily="49" charset="-128"/>
                <a:cs typeface="HGGothicE"/>
              </a:rPr>
              <a:t>長崎県下の新規渡日留学生を参加対象とした終日のイベント。被爆者による講和を聞く機会を設け平和公園、原爆資料館、長崎歴史文化博物館を回るなど、平和について学習する。</a:t>
            </a:r>
            <a:endParaRPr sz="900" dirty="0">
              <a:latin typeface="ＭＳ ゴシック" panose="020B0609070205080204" pitchFamily="49" charset="-128"/>
              <a:ea typeface="ＭＳ ゴシック" panose="020B0609070205080204" pitchFamily="49" charset="-128"/>
              <a:cs typeface="HGGothicE"/>
            </a:endParaRPr>
          </a:p>
        </p:txBody>
      </p:sp>
      <p:sp>
        <p:nvSpPr>
          <p:cNvPr id="18" name="object 18"/>
          <p:cNvSpPr txBox="1"/>
          <p:nvPr/>
        </p:nvSpPr>
        <p:spPr>
          <a:xfrm>
            <a:off x="258572" y="2117852"/>
            <a:ext cx="2540000" cy="441146"/>
          </a:xfrm>
          <a:prstGeom prst="rect">
            <a:avLst/>
          </a:prstGeom>
        </p:spPr>
        <p:txBody>
          <a:bodyPr vert="horz" wrap="square" lIns="0" tIns="12700" rIns="0" bIns="0" rtlCol="0">
            <a:spAutoFit/>
          </a:bodyPr>
          <a:lstStyle/>
          <a:p>
            <a:pPr marL="12700">
              <a:lnSpc>
                <a:spcPct val="100000"/>
              </a:lnSpc>
              <a:spcBef>
                <a:spcPts val="100"/>
              </a:spcBef>
            </a:pPr>
            <a:r>
              <a:rPr sz="900" spc="-5" dirty="0">
                <a:solidFill>
                  <a:schemeClr val="tx1"/>
                </a:solidFill>
                <a:latin typeface="ＭＳ ゴシック" panose="020B0609070205080204" pitchFamily="49" charset="-128"/>
                <a:ea typeface="ＭＳ ゴシック" panose="020B0609070205080204" pitchFamily="49" charset="-128"/>
                <a:cs typeface="HGGothicE"/>
              </a:rPr>
              <a:t>・</a:t>
            </a:r>
            <a:r>
              <a:rPr sz="900" spc="-5" dirty="0" err="1">
                <a:solidFill>
                  <a:schemeClr val="tx1"/>
                </a:solidFill>
                <a:latin typeface="ＭＳ ゴシック" panose="020B0609070205080204" pitchFamily="49" charset="-128"/>
                <a:ea typeface="ＭＳ ゴシック" panose="020B0609070205080204" pitchFamily="49" charset="-128"/>
                <a:cs typeface="HGGothicE"/>
              </a:rPr>
              <a:t>雲仙・島原バス旅行</a:t>
            </a:r>
            <a:endParaRPr lang="en-US" altLang="ja-JP" sz="900" dirty="0">
              <a:solidFill>
                <a:schemeClr val="tx1"/>
              </a:solidFill>
              <a:latin typeface="ＭＳ ゴシック" panose="020B0609070205080204" pitchFamily="49" charset="-128"/>
              <a:ea typeface="ＭＳ ゴシック" panose="020B0609070205080204" pitchFamily="49" charset="-128"/>
              <a:cs typeface="HGGothicE"/>
            </a:endParaRPr>
          </a:p>
          <a:p>
            <a:pPr marL="12700">
              <a:lnSpc>
                <a:spcPct val="100000"/>
              </a:lnSpc>
              <a:spcBef>
                <a:spcPts val="100"/>
              </a:spcBef>
            </a:pPr>
            <a:r>
              <a:rPr sz="900" spc="-5" dirty="0" err="1">
                <a:solidFill>
                  <a:schemeClr val="tx1"/>
                </a:solidFill>
                <a:latin typeface="ＭＳ ゴシック" panose="020B0609070205080204" pitchFamily="49" charset="-128"/>
                <a:ea typeface="ＭＳ ゴシック" panose="020B0609070205080204" pitchFamily="49" charset="-128"/>
                <a:cs typeface="HGGothicE"/>
              </a:rPr>
              <a:t>長崎の雲仙、小浜、島原の特色ある自然や歴史遺産等の見学を</a:t>
            </a:r>
            <a:r>
              <a:rPr sz="900" spc="-10" dirty="0" err="1">
                <a:solidFill>
                  <a:schemeClr val="tx1"/>
                </a:solidFill>
                <a:latin typeface="ＭＳ ゴシック" panose="020B0609070205080204" pitchFamily="49" charset="-128"/>
                <a:ea typeface="ＭＳ ゴシック" panose="020B0609070205080204" pitchFamily="49" charset="-128"/>
                <a:cs typeface="HGGothicE"/>
              </a:rPr>
              <a:t>行う</a:t>
            </a:r>
            <a:r>
              <a:rPr sz="900" spc="-10" dirty="0">
                <a:solidFill>
                  <a:schemeClr val="tx1"/>
                </a:solidFill>
                <a:latin typeface="ＭＳ ゴシック" panose="020B0609070205080204" pitchFamily="49" charset="-128"/>
                <a:ea typeface="ＭＳ ゴシック" panose="020B0609070205080204" pitchFamily="49" charset="-128"/>
                <a:cs typeface="HGGothicE"/>
              </a:rPr>
              <a:t>。</a:t>
            </a:r>
            <a:r>
              <a:rPr lang="ja-JP" altLang="en-US" sz="900" spc="-10" dirty="0">
                <a:solidFill>
                  <a:schemeClr val="tx1"/>
                </a:solidFill>
                <a:latin typeface="ＭＳ ゴシック" panose="020B0609070205080204" pitchFamily="49" charset="-128"/>
                <a:ea typeface="ＭＳ ゴシック" panose="020B0609070205080204" pitchFamily="49" charset="-128"/>
                <a:cs typeface="HGGothicE"/>
              </a:rPr>
              <a:t>　</a:t>
            </a:r>
            <a:endParaRPr sz="900" dirty="0">
              <a:solidFill>
                <a:srgbClr val="FF0000"/>
              </a:solidFill>
              <a:latin typeface="ＭＳ ゴシック" panose="020B0609070205080204" pitchFamily="49" charset="-128"/>
              <a:ea typeface="ＭＳ ゴシック" panose="020B0609070205080204" pitchFamily="49" charset="-128"/>
              <a:cs typeface="HGGothicE"/>
            </a:endParaRPr>
          </a:p>
        </p:txBody>
      </p:sp>
      <p:sp>
        <p:nvSpPr>
          <p:cNvPr id="19" name="object 19"/>
          <p:cNvSpPr txBox="1"/>
          <p:nvPr/>
        </p:nvSpPr>
        <p:spPr>
          <a:xfrm>
            <a:off x="238694" y="2840858"/>
            <a:ext cx="2540000" cy="302647"/>
          </a:xfrm>
          <a:prstGeom prst="rect">
            <a:avLst/>
          </a:prstGeom>
        </p:spPr>
        <p:txBody>
          <a:bodyPr vert="horz" wrap="square" lIns="0" tIns="12700" rIns="0" bIns="0" rtlCol="0">
            <a:spAutoFit/>
          </a:bodyPr>
          <a:lstStyle/>
          <a:p>
            <a:pPr marL="12700" marR="5080">
              <a:lnSpc>
                <a:spcPct val="100000"/>
              </a:lnSpc>
              <a:spcBef>
                <a:spcPts val="100"/>
              </a:spcBef>
            </a:pPr>
            <a:r>
              <a:rPr lang="ja-JP" altLang="en-US" sz="900" dirty="0">
                <a:latin typeface="ＭＳ ゴシック" panose="020B0609070205080204" pitchFamily="49" charset="-128"/>
                <a:ea typeface="ＭＳ ゴシック" panose="020B0609070205080204" pitchFamily="49" charset="-128"/>
                <a:cs typeface="HGGothicE"/>
              </a:rPr>
              <a:t>４</a:t>
            </a:r>
            <a:r>
              <a:rPr lang="en-US" altLang="ja-JP" sz="900" dirty="0">
                <a:latin typeface="ＭＳ ゴシック" panose="020B0609070205080204" pitchFamily="49" charset="-128"/>
                <a:ea typeface="ＭＳ ゴシック" panose="020B0609070205080204" pitchFamily="49" charset="-128"/>
                <a:cs typeface="HGGothicE"/>
              </a:rPr>
              <a:t>) </a:t>
            </a:r>
            <a:r>
              <a:rPr sz="900" spc="-5" dirty="0" err="1">
                <a:latin typeface="ＭＳ ゴシック" panose="020B0609070205080204" pitchFamily="49" charset="-128"/>
                <a:ea typeface="ＭＳ ゴシック" panose="020B0609070205080204" pitchFamily="49" charset="-128"/>
                <a:cs typeface="HGGothicE"/>
              </a:rPr>
              <a:t>日本人学生との共修がある科目及び具体的な</a:t>
            </a:r>
            <a:endParaRPr lang="en-US" altLang="ja-JP" sz="900" spc="-5" dirty="0">
              <a:latin typeface="ＭＳ ゴシック" panose="020B0609070205080204" pitchFamily="49" charset="-128"/>
              <a:ea typeface="ＭＳ ゴシック" panose="020B0609070205080204" pitchFamily="49" charset="-128"/>
              <a:cs typeface="HGGothicE"/>
            </a:endParaRPr>
          </a:p>
          <a:p>
            <a:pPr marL="12700" marR="5080">
              <a:lnSpc>
                <a:spcPct val="100000"/>
              </a:lnSpc>
              <a:spcBef>
                <a:spcPts val="100"/>
              </a:spcBef>
            </a:pPr>
            <a:r>
              <a:rPr lang="ja-JP" altLang="en-US" sz="900" spc="-25" dirty="0">
                <a:latin typeface="ＭＳ ゴシック" panose="020B0609070205080204" pitchFamily="49" charset="-128"/>
                <a:ea typeface="ＭＳ ゴシック" panose="020B0609070205080204" pitchFamily="49" charset="-128"/>
                <a:cs typeface="HGGothicE"/>
              </a:rPr>
              <a:t>　　</a:t>
            </a:r>
            <a:r>
              <a:rPr sz="900" spc="-25" dirty="0" err="1">
                <a:latin typeface="ＭＳ ゴシック" panose="020B0609070205080204" pitchFamily="49" charset="-128"/>
                <a:ea typeface="ＭＳ ゴシック" panose="020B0609070205080204" pitchFamily="49" charset="-128"/>
                <a:cs typeface="HGGothicE"/>
              </a:rPr>
              <a:t>内容</a:t>
            </a:r>
            <a:endParaRPr sz="900" dirty="0">
              <a:latin typeface="ＭＳ ゴシック" panose="020B0609070205080204" pitchFamily="49" charset="-128"/>
              <a:ea typeface="ＭＳ ゴシック" panose="020B0609070205080204" pitchFamily="49" charset="-128"/>
              <a:cs typeface="HGGothicE"/>
            </a:endParaRPr>
          </a:p>
        </p:txBody>
      </p:sp>
      <p:sp>
        <p:nvSpPr>
          <p:cNvPr id="20" name="object 20"/>
          <p:cNvSpPr txBox="1"/>
          <p:nvPr/>
        </p:nvSpPr>
        <p:spPr>
          <a:xfrm>
            <a:off x="258572" y="3227323"/>
            <a:ext cx="2596515" cy="700769"/>
          </a:xfrm>
          <a:prstGeom prst="rect">
            <a:avLst/>
          </a:prstGeom>
        </p:spPr>
        <p:txBody>
          <a:bodyPr vert="horz" wrap="square" lIns="0" tIns="10160" rIns="0" bIns="0" rtlCol="0">
            <a:spAutoFit/>
          </a:bodyPr>
          <a:lstStyle/>
          <a:p>
            <a:pPr marL="12700" marR="5080" indent="-12700">
              <a:lnSpc>
                <a:spcPct val="101899"/>
              </a:lnSpc>
              <a:spcBef>
                <a:spcPts val="80"/>
              </a:spcBef>
            </a:pPr>
            <a:r>
              <a:rPr sz="900" dirty="0" err="1">
                <a:latin typeface="ＭＳ ゴシック" panose="020B0609070205080204" pitchFamily="49" charset="-128"/>
                <a:ea typeface="ＭＳ ゴシック" panose="020B0609070205080204" pitchFamily="49" charset="-128"/>
                <a:cs typeface="HGGothicE"/>
              </a:rPr>
              <a:t>研修目的が</a:t>
            </a:r>
            <a:r>
              <a:rPr lang="en-US" altLang="ja-JP" sz="900" spc="-10" dirty="0">
                <a:latin typeface="ＭＳ ゴシック" panose="020B0609070205080204" pitchFamily="49" charset="-128"/>
                <a:ea typeface="ＭＳ ゴシック" panose="020B0609070205080204" pitchFamily="49" charset="-128"/>
                <a:cs typeface="HGGothicE"/>
              </a:rPr>
              <a:t>(a)</a:t>
            </a:r>
            <a:r>
              <a:rPr sz="900" dirty="0" err="1">
                <a:latin typeface="ＭＳ ゴシック" panose="020B0609070205080204" pitchFamily="49" charset="-128"/>
                <a:ea typeface="ＭＳ ゴシック" panose="020B0609070205080204" pitchFamily="49" charset="-128"/>
                <a:cs typeface="HGGothicE"/>
              </a:rPr>
              <a:t>であっても</a:t>
            </a:r>
            <a:r>
              <a:rPr lang="en-US" altLang="ja-JP" sz="900" dirty="0">
                <a:latin typeface="ＭＳ ゴシック" panose="020B0609070205080204" pitchFamily="49" charset="-128"/>
                <a:ea typeface="ＭＳ ゴシック" panose="020B0609070205080204" pitchFamily="49" charset="-128"/>
                <a:cs typeface="HGGothicE"/>
              </a:rPr>
              <a:t>(b)</a:t>
            </a:r>
            <a:r>
              <a:rPr sz="900" spc="-15" dirty="0">
                <a:latin typeface="ＭＳ ゴシック" panose="020B0609070205080204" pitchFamily="49" charset="-128"/>
                <a:ea typeface="ＭＳ ゴシック" panose="020B0609070205080204" pitchFamily="49" charset="-128"/>
                <a:cs typeface="HGGothicE"/>
              </a:rPr>
              <a:t>であっても、学</a:t>
            </a:r>
            <a:r>
              <a:rPr sz="900" spc="-5" dirty="0">
                <a:latin typeface="ＭＳ ゴシック" panose="020B0609070205080204" pitchFamily="49" charset="-128"/>
                <a:ea typeface="ＭＳ ゴシック" panose="020B0609070205080204" pitchFamily="49" charset="-128"/>
                <a:cs typeface="HGGothicE"/>
              </a:rPr>
              <a:t>部所属となるので、専門科目については当然日本人学生との共修となる。指導教員のセミナーにも</a:t>
            </a:r>
            <a:r>
              <a:rPr sz="900" spc="-10" dirty="0">
                <a:latin typeface="ＭＳ ゴシック" panose="020B0609070205080204" pitchFamily="49" charset="-128"/>
                <a:ea typeface="ＭＳ ゴシック" panose="020B0609070205080204" pitchFamily="49" charset="-128"/>
                <a:cs typeface="HGGothicE"/>
              </a:rPr>
              <a:t>参加できる。</a:t>
            </a:r>
            <a:r>
              <a:rPr sz="900" spc="-5" dirty="0">
                <a:latin typeface="ＭＳ ゴシック" panose="020B0609070205080204" pitchFamily="49" charset="-128"/>
                <a:ea typeface="ＭＳ ゴシック" panose="020B0609070205080204" pitchFamily="49" charset="-128"/>
                <a:cs typeface="HGGothicE"/>
              </a:rPr>
              <a:t>また、教養教育自由選択科目も日本人学生との</a:t>
            </a:r>
            <a:r>
              <a:rPr sz="900" spc="-10" dirty="0">
                <a:latin typeface="ＭＳ ゴシック" panose="020B0609070205080204" pitchFamily="49" charset="-128"/>
                <a:ea typeface="ＭＳ ゴシック" panose="020B0609070205080204" pitchFamily="49" charset="-128"/>
                <a:cs typeface="HGGothicE"/>
              </a:rPr>
              <a:t>共修となる。</a:t>
            </a:r>
            <a:endParaRPr sz="900" dirty="0">
              <a:latin typeface="ＭＳ ゴシック" panose="020B0609070205080204" pitchFamily="49" charset="-128"/>
              <a:ea typeface="ＭＳ ゴシック" panose="020B0609070205080204" pitchFamily="49" charset="-128"/>
              <a:cs typeface="HGGothicE"/>
            </a:endParaRPr>
          </a:p>
        </p:txBody>
      </p:sp>
      <p:sp>
        <p:nvSpPr>
          <p:cNvPr id="21" name="object 21"/>
          <p:cNvSpPr txBox="1"/>
          <p:nvPr/>
        </p:nvSpPr>
        <p:spPr>
          <a:xfrm>
            <a:off x="220091" y="5304535"/>
            <a:ext cx="2654300" cy="1403350"/>
          </a:xfrm>
          <a:prstGeom prst="rect">
            <a:avLst/>
          </a:prstGeom>
        </p:spPr>
        <p:txBody>
          <a:bodyPr vert="horz" wrap="square" lIns="0" tIns="12700" rIns="0" bIns="0" rtlCol="0">
            <a:spAutoFit/>
          </a:bodyPr>
          <a:lstStyle/>
          <a:p>
            <a:pPr marL="12700">
              <a:lnSpc>
                <a:spcPts val="1025"/>
              </a:lnSpc>
              <a:spcBef>
                <a:spcPts val="100"/>
              </a:spcBef>
            </a:pPr>
            <a:r>
              <a:rPr sz="900" b="1" spc="-15" dirty="0">
                <a:latin typeface="ＭＳ ゴシック" panose="020B0609070205080204" pitchFamily="49" charset="-128"/>
                <a:ea typeface="ＭＳ ゴシック" panose="020B0609070205080204" pitchFamily="49" charset="-128"/>
                <a:cs typeface="BIZ UDGothic"/>
              </a:rPr>
              <a:t>⑪ </a:t>
            </a:r>
            <a:r>
              <a:rPr sz="900" b="1" spc="-15" dirty="0" err="1">
                <a:latin typeface="ＭＳ ゴシック" panose="020B0609070205080204" pitchFamily="49" charset="-128"/>
                <a:ea typeface="ＭＳ ゴシック" panose="020B0609070205080204" pitchFamily="49" charset="-128"/>
                <a:cs typeface="BIZ UDGothic"/>
              </a:rPr>
              <a:t>指導体制</a:t>
            </a:r>
            <a:endParaRPr lang="en-US" altLang="ja-JP" sz="900" b="1" dirty="0">
              <a:latin typeface="ＭＳ ゴシック" panose="020B0609070205080204" pitchFamily="49" charset="-128"/>
              <a:ea typeface="ＭＳ ゴシック" panose="020B0609070205080204" pitchFamily="49" charset="-128"/>
              <a:cs typeface="BIZ UDGothic"/>
            </a:endParaRPr>
          </a:p>
          <a:p>
            <a:pPr marL="12700">
              <a:lnSpc>
                <a:spcPts val="1025"/>
              </a:lnSpc>
              <a:spcBef>
                <a:spcPts val="100"/>
              </a:spcBef>
            </a:pPr>
            <a:r>
              <a:rPr sz="900" spc="-5" dirty="0" err="1">
                <a:latin typeface="ＭＳ ゴシック" panose="020B0609070205080204" pitchFamily="49" charset="-128"/>
                <a:ea typeface="ＭＳ ゴシック" panose="020B0609070205080204" pitchFamily="49" charset="-128"/>
                <a:cs typeface="HGGothicE"/>
              </a:rPr>
              <a:t>研修生の関心分野により、教育学部・多文化社</a:t>
            </a:r>
            <a:endParaRPr sz="900" dirty="0">
              <a:latin typeface="ＭＳ ゴシック" panose="020B0609070205080204" pitchFamily="49" charset="-128"/>
              <a:ea typeface="ＭＳ ゴシック" panose="020B0609070205080204" pitchFamily="49" charset="-128"/>
              <a:cs typeface="HGGothicE"/>
            </a:endParaRPr>
          </a:p>
          <a:p>
            <a:pPr marL="12700" marR="5080">
              <a:lnSpc>
                <a:spcPct val="101699"/>
              </a:lnSpc>
              <a:spcBef>
                <a:spcPts val="5"/>
              </a:spcBef>
            </a:pPr>
            <a:r>
              <a:rPr sz="900" dirty="0">
                <a:latin typeface="ＭＳ ゴシック" panose="020B0609070205080204" pitchFamily="49" charset="-128"/>
                <a:ea typeface="ＭＳ ゴシック" panose="020B0609070205080204" pitchFamily="49" charset="-128"/>
                <a:cs typeface="HGGothicE"/>
              </a:rPr>
              <a:t>会学部・経済学部の</a:t>
            </a:r>
            <a:r>
              <a:rPr sz="900" spc="-10" dirty="0">
                <a:latin typeface="ＭＳ ゴシック" panose="020B0609070205080204" pitchFamily="49" charset="-128"/>
                <a:ea typeface="ＭＳ ゴシック" panose="020B0609070205080204" pitchFamily="49" charset="-128"/>
                <a:cs typeface="HGGothicE"/>
              </a:rPr>
              <a:t>3</a:t>
            </a:r>
            <a:r>
              <a:rPr sz="900" spc="-5" dirty="0">
                <a:latin typeface="ＭＳ ゴシック" panose="020B0609070205080204" pitchFamily="49" charset="-128"/>
                <a:ea typeface="ＭＳ ゴシック" panose="020B0609070205080204" pitchFamily="49" charset="-128"/>
                <a:cs typeface="HGGothicE"/>
              </a:rPr>
              <a:t>学部から所属学部を決め、指</a:t>
            </a:r>
            <a:r>
              <a:rPr sz="900" dirty="0">
                <a:latin typeface="ＭＳ ゴシック" panose="020B0609070205080204" pitchFamily="49" charset="-128"/>
                <a:ea typeface="ＭＳ ゴシック" panose="020B0609070205080204" pitchFamily="49" charset="-128"/>
                <a:cs typeface="HGGothicE"/>
              </a:rPr>
              <a:t>導教員を定める。指導教員は各人の専門分野（</a:t>
            </a:r>
            <a:r>
              <a:rPr sz="900" spc="-50" dirty="0">
                <a:latin typeface="ＭＳ ゴシック" panose="020B0609070205080204" pitchFamily="49" charset="-128"/>
                <a:ea typeface="ＭＳ ゴシック" panose="020B0609070205080204" pitchFamily="49" charset="-128"/>
                <a:cs typeface="HGGothicE"/>
              </a:rPr>
              <a:t>関 </a:t>
            </a:r>
            <a:r>
              <a:rPr sz="900" dirty="0">
                <a:latin typeface="ＭＳ ゴシック" panose="020B0609070205080204" pitchFamily="49" charset="-128"/>
                <a:ea typeface="ＭＳ ゴシック" panose="020B0609070205080204" pitchFamily="49" charset="-128"/>
                <a:cs typeface="HGGothicE"/>
              </a:rPr>
              <a:t>心のあるテーマ）</a:t>
            </a:r>
            <a:r>
              <a:rPr sz="900" spc="-5" dirty="0">
                <a:latin typeface="ＭＳ ゴシック" panose="020B0609070205080204" pitchFamily="49" charset="-128"/>
                <a:ea typeface="ＭＳ ゴシック" panose="020B0609070205080204" pitchFamily="49" charset="-128"/>
                <a:cs typeface="HGGothicE"/>
              </a:rPr>
              <a:t>について適宜、個別指導を行う。また、留学生教育・支援センターにおいても日研</a:t>
            </a:r>
            <a:r>
              <a:rPr sz="900" spc="-50" dirty="0">
                <a:latin typeface="ＭＳ ゴシック" panose="020B0609070205080204" pitchFamily="49" charset="-128"/>
                <a:ea typeface="ＭＳ ゴシック" panose="020B0609070205080204" pitchFamily="49" charset="-128"/>
                <a:cs typeface="HGGothicE"/>
              </a:rPr>
              <a:t> </a:t>
            </a:r>
            <a:r>
              <a:rPr sz="900" spc="-5" dirty="0">
                <a:latin typeface="ＭＳ ゴシック" panose="020B0609070205080204" pitchFamily="49" charset="-128"/>
                <a:ea typeface="ＭＳ ゴシック" panose="020B0609070205080204" pitchFamily="49" charset="-128"/>
                <a:cs typeface="HGGothicE"/>
              </a:rPr>
              <a:t>生担当教員が、日本語プレースメントテストの結</a:t>
            </a:r>
            <a:r>
              <a:rPr sz="900" spc="-50" dirty="0">
                <a:latin typeface="ＭＳ ゴシック" panose="020B0609070205080204" pitchFamily="49" charset="-128"/>
                <a:ea typeface="ＭＳ ゴシック" panose="020B0609070205080204" pitchFamily="49" charset="-128"/>
                <a:cs typeface="HGGothicE"/>
              </a:rPr>
              <a:t> </a:t>
            </a:r>
            <a:r>
              <a:rPr sz="900" spc="-5" dirty="0">
                <a:latin typeface="ＭＳ ゴシック" panose="020B0609070205080204" pitchFamily="49" charset="-128"/>
                <a:ea typeface="ＭＳ ゴシック" panose="020B0609070205080204" pitchFamily="49" charset="-128"/>
                <a:cs typeface="HGGothicE"/>
              </a:rPr>
              <a:t>果に基づき履修可能な科目を選定し、履修ガイダ</a:t>
            </a:r>
            <a:r>
              <a:rPr sz="900" spc="-50" dirty="0">
                <a:latin typeface="ＭＳ ゴシック" panose="020B0609070205080204" pitchFamily="49" charset="-128"/>
                <a:ea typeface="ＭＳ ゴシック" panose="020B0609070205080204" pitchFamily="49" charset="-128"/>
                <a:cs typeface="HGGothicE"/>
              </a:rPr>
              <a:t> </a:t>
            </a:r>
            <a:r>
              <a:rPr sz="900" spc="-5" dirty="0">
                <a:latin typeface="ＭＳ ゴシック" panose="020B0609070205080204" pitchFamily="49" charset="-128"/>
                <a:ea typeface="ＭＳ ゴシック" panose="020B0609070205080204" pitchFamily="49" charset="-128"/>
                <a:cs typeface="HGGothicE"/>
              </a:rPr>
              <a:t>ンスを行うとともに、日本語の学習について指導</a:t>
            </a:r>
            <a:r>
              <a:rPr sz="900" spc="-50" dirty="0">
                <a:latin typeface="ＭＳ ゴシック" panose="020B0609070205080204" pitchFamily="49" charset="-128"/>
                <a:ea typeface="ＭＳ ゴシック" panose="020B0609070205080204" pitchFamily="49" charset="-128"/>
                <a:cs typeface="HGGothicE"/>
              </a:rPr>
              <a:t> </a:t>
            </a:r>
            <a:r>
              <a:rPr sz="900" spc="-20" dirty="0">
                <a:latin typeface="ＭＳ ゴシック" panose="020B0609070205080204" pitchFamily="49" charset="-128"/>
                <a:ea typeface="ＭＳ ゴシック" panose="020B0609070205080204" pitchFamily="49" charset="-128"/>
                <a:cs typeface="HGGothicE"/>
              </a:rPr>
              <a:t>する。</a:t>
            </a:r>
            <a:endParaRPr sz="900" dirty="0">
              <a:latin typeface="ＭＳ ゴシック" panose="020B0609070205080204" pitchFamily="49" charset="-128"/>
              <a:ea typeface="ＭＳ ゴシック" panose="020B0609070205080204" pitchFamily="49" charset="-128"/>
              <a:cs typeface="HGGothicE"/>
            </a:endParaRPr>
          </a:p>
        </p:txBody>
      </p:sp>
      <p:sp>
        <p:nvSpPr>
          <p:cNvPr id="22" name="object 22"/>
          <p:cNvSpPr txBox="1"/>
          <p:nvPr/>
        </p:nvSpPr>
        <p:spPr>
          <a:xfrm>
            <a:off x="6298184" y="404192"/>
            <a:ext cx="2541270" cy="1802764"/>
          </a:xfrm>
          <a:prstGeom prst="rect">
            <a:avLst/>
          </a:prstGeom>
        </p:spPr>
        <p:txBody>
          <a:bodyPr vert="horz" wrap="square" lIns="0" tIns="52069" rIns="0" bIns="0" rtlCol="0">
            <a:spAutoFit/>
          </a:bodyPr>
          <a:lstStyle/>
          <a:p>
            <a:pPr marL="182880" indent="-170815">
              <a:lnSpc>
                <a:spcPct val="100000"/>
              </a:lnSpc>
              <a:spcBef>
                <a:spcPts val="409"/>
              </a:spcBef>
              <a:buChar char="○"/>
              <a:tabLst>
                <a:tab pos="183515" algn="l"/>
              </a:tabLst>
            </a:pPr>
            <a:r>
              <a:rPr sz="900" spc="-5" dirty="0">
                <a:latin typeface="ＭＳ ゴシック" panose="020B0609070205080204" pitchFamily="49" charset="-128"/>
                <a:ea typeface="ＭＳ ゴシック" panose="020B0609070205080204" pitchFamily="49" charset="-128"/>
                <a:cs typeface="HGGothicE"/>
              </a:rPr>
              <a:t>宿舎周辺の生活情報、通学時間</a:t>
            </a:r>
            <a:endParaRPr sz="900" dirty="0">
              <a:latin typeface="ＭＳ ゴシック" panose="020B0609070205080204" pitchFamily="49" charset="-128"/>
              <a:ea typeface="ＭＳ ゴシック" panose="020B0609070205080204" pitchFamily="49" charset="-128"/>
              <a:cs typeface="HGGothicE"/>
            </a:endParaRPr>
          </a:p>
          <a:p>
            <a:pPr marL="12700" marR="5080">
              <a:lnSpc>
                <a:spcPts val="1400"/>
              </a:lnSpc>
              <a:spcBef>
                <a:spcPts val="95"/>
              </a:spcBef>
            </a:pPr>
            <a:r>
              <a:rPr sz="900" spc="-5" dirty="0">
                <a:latin typeface="ＭＳ ゴシック" panose="020B0609070205080204" pitchFamily="49" charset="-128"/>
                <a:ea typeface="ＭＳ ゴシック" panose="020B0609070205080204" pitchFamily="49" charset="-128"/>
                <a:cs typeface="HGGothicE"/>
              </a:rPr>
              <a:t>国際交流会館および国際学寮ホルテンシアは、文</a:t>
            </a:r>
            <a:r>
              <a:rPr sz="900" dirty="0">
                <a:latin typeface="ＭＳ ゴシック" panose="020B0609070205080204" pitchFamily="49" charset="-128"/>
                <a:ea typeface="ＭＳ ゴシック" panose="020B0609070205080204" pitchFamily="49" charset="-128"/>
                <a:cs typeface="HGGothicE"/>
              </a:rPr>
              <a:t>教キャンパス（メインキャンパス）から徒歩で</a:t>
            </a:r>
            <a:r>
              <a:rPr sz="900" spc="-25" dirty="0">
                <a:latin typeface="ＭＳ ゴシック" panose="020B0609070205080204" pitchFamily="49" charset="-128"/>
                <a:ea typeface="ＭＳ ゴシック" panose="020B0609070205080204" pitchFamily="49" charset="-128"/>
                <a:cs typeface="HGGothicE"/>
              </a:rPr>
              <a:t>15</a:t>
            </a:r>
            <a:endParaRPr sz="900" dirty="0">
              <a:latin typeface="ＭＳ ゴシック" panose="020B0609070205080204" pitchFamily="49" charset="-128"/>
              <a:ea typeface="ＭＳ ゴシック" panose="020B0609070205080204" pitchFamily="49" charset="-128"/>
              <a:cs typeface="HGGothicE"/>
            </a:endParaRPr>
          </a:p>
          <a:p>
            <a:pPr marL="12700" marR="5715">
              <a:lnSpc>
                <a:spcPts val="1390"/>
              </a:lnSpc>
              <a:spcBef>
                <a:spcPts val="15"/>
              </a:spcBef>
            </a:pPr>
            <a:r>
              <a:rPr sz="900" spc="-5" dirty="0">
                <a:latin typeface="ＭＳ ゴシック" panose="020B0609070205080204" pitchFamily="49" charset="-128"/>
                <a:ea typeface="ＭＳ ゴシック" panose="020B0609070205080204" pitchFamily="49" charset="-128"/>
                <a:cs typeface="HGGothicE"/>
              </a:rPr>
              <a:t>分程度の距離に位置している。閑静な住宅街に立地し、付近には公務員宿舎も併設されている。国</a:t>
            </a:r>
            <a:endParaRPr sz="900" dirty="0">
              <a:latin typeface="ＭＳ ゴシック" panose="020B0609070205080204" pitchFamily="49" charset="-128"/>
              <a:ea typeface="ＭＳ ゴシック" panose="020B0609070205080204" pitchFamily="49" charset="-128"/>
              <a:cs typeface="HGGothicE"/>
            </a:endParaRPr>
          </a:p>
          <a:p>
            <a:pPr marL="12700">
              <a:lnSpc>
                <a:spcPct val="100000"/>
              </a:lnSpc>
              <a:spcBef>
                <a:spcPts val="225"/>
              </a:spcBef>
            </a:pPr>
            <a:r>
              <a:rPr sz="900" spc="-5" dirty="0">
                <a:latin typeface="ＭＳ ゴシック" panose="020B0609070205080204" pitchFamily="49" charset="-128"/>
                <a:ea typeface="ＭＳ ゴシック" panose="020B0609070205080204" pitchFamily="49" charset="-128"/>
                <a:cs typeface="HGGothicE"/>
              </a:rPr>
              <a:t>際交流会館坂本分館は本学附属病院の敷地内に設</a:t>
            </a:r>
            <a:endParaRPr sz="900" dirty="0">
              <a:latin typeface="ＭＳ ゴシック" panose="020B0609070205080204" pitchFamily="49" charset="-128"/>
              <a:ea typeface="ＭＳ ゴシック" panose="020B0609070205080204" pitchFamily="49" charset="-128"/>
              <a:cs typeface="HGGothicE"/>
            </a:endParaRPr>
          </a:p>
          <a:p>
            <a:pPr marL="12700" marR="5715" algn="just">
              <a:lnSpc>
                <a:spcPct val="129600"/>
              </a:lnSpc>
              <a:spcBef>
                <a:spcPts val="5"/>
              </a:spcBef>
            </a:pPr>
            <a:r>
              <a:rPr sz="900" spc="-5" dirty="0">
                <a:latin typeface="ＭＳ ゴシック" panose="020B0609070205080204" pitchFamily="49" charset="-128"/>
                <a:ea typeface="ＭＳ ゴシック" panose="020B0609070205080204" pitchFamily="49" charset="-128"/>
                <a:cs typeface="HGGothicE"/>
              </a:rPr>
              <a:t>置されており、医学部及び歯学部へは徒歩で数分の距離にある。付近には商店街があり、生活必需品等がいつでも購入できる。文教キャンパスまで</a:t>
            </a:r>
            <a:r>
              <a:rPr sz="900" dirty="0">
                <a:latin typeface="ＭＳ ゴシック" panose="020B0609070205080204" pitchFamily="49" charset="-128"/>
                <a:ea typeface="ＭＳ ゴシック" panose="020B0609070205080204" pitchFamily="49" charset="-128"/>
                <a:cs typeface="HGGothicE"/>
              </a:rPr>
              <a:t>は、路面電車を利用して</a:t>
            </a:r>
            <a:r>
              <a:rPr sz="900" spc="-10" dirty="0">
                <a:latin typeface="ＭＳ ゴシック" panose="020B0609070205080204" pitchFamily="49" charset="-128"/>
                <a:ea typeface="ＭＳ ゴシック" panose="020B0609070205080204" pitchFamily="49" charset="-128"/>
                <a:cs typeface="HGGothicE"/>
              </a:rPr>
              <a:t>20分程度である。</a:t>
            </a:r>
            <a:endParaRPr sz="900" dirty="0">
              <a:latin typeface="ＭＳ ゴシック" panose="020B0609070205080204" pitchFamily="49" charset="-128"/>
              <a:ea typeface="ＭＳ ゴシック" panose="020B0609070205080204" pitchFamily="49" charset="-128"/>
              <a:cs typeface="HGGothicE"/>
            </a:endParaRPr>
          </a:p>
        </p:txBody>
      </p:sp>
      <p:sp>
        <p:nvSpPr>
          <p:cNvPr id="23" name="object 23"/>
          <p:cNvSpPr txBox="1"/>
          <p:nvPr/>
        </p:nvSpPr>
        <p:spPr>
          <a:xfrm>
            <a:off x="6264148" y="3444023"/>
            <a:ext cx="2596515" cy="556260"/>
          </a:xfrm>
          <a:prstGeom prst="rect">
            <a:avLst/>
          </a:prstGeom>
        </p:spPr>
        <p:txBody>
          <a:bodyPr vert="horz" wrap="square" lIns="0" tIns="31114" rIns="0" bIns="0" rtlCol="0">
            <a:spAutoFit/>
          </a:bodyPr>
          <a:lstStyle/>
          <a:p>
            <a:pPr marL="165735" indent="-153035">
              <a:lnSpc>
                <a:spcPct val="100000"/>
              </a:lnSpc>
              <a:spcBef>
                <a:spcPts val="244"/>
              </a:spcBef>
              <a:buSzPct val="91666"/>
              <a:buFont typeface="HGGothicE"/>
              <a:buChar char="■"/>
              <a:tabLst>
                <a:tab pos="165735" algn="l"/>
              </a:tabLst>
            </a:pPr>
            <a:r>
              <a:rPr sz="1200" b="1" spc="-5" dirty="0">
                <a:latin typeface="ＭＳ ゴシック" panose="020B0609070205080204" pitchFamily="49" charset="-128"/>
                <a:ea typeface="ＭＳ ゴシック" panose="020B0609070205080204" pitchFamily="49" charset="-128"/>
                <a:cs typeface="BIZ UDGothic"/>
              </a:rPr>
              <a:t>修了生へのフォローアップ</a:t>
            </a:r>
            <a:endParaRPr sz="1200" dirty="0">
              <a:latin typeface="ＭＳ ゴシック" panose="020B0609070205080204" pitchFamily="49" charset="-128"/>
              <a:ea typeface="ＭＳ ゴシック" panose="020B0609070205080204" pitchFamily="49" charset="-128"/>
              <a:cs typeface="BIZ UDGothic"/>
            </a:endParaRPr>
          </a:p>
          <a:p>
            <a:pPr marL="12700">
              <a:lnSpc>
                <a:spcPct val="100000"/>
              </a:lnSpc>
              <a:spcBef>
                <a:spcPts val="105"/>
              </a:spcBef>
            </a:pPr>
            <a:r>
              <a:rPr sz="900" dirty="0">
                <a:latin typeface="ＭＳ ゴシック" panose="020B0609070205080204" pitchFamily="49" charset="-128"/>
                <a:ea typeface="ＭＳ ゴシック" panose="020B0609070205080204" pitchFamily="49" charset="-128"/>
                <a:cs typeface="HGGothicE"/>
              </a:rPr>
              <a:t>学術研究等の相談があった時は、メールや</a:t>
            </a:r>
            <a:r>
              <a:rPr sz="900" spc="-10" dirty="0">
                <a:latin typeface="ＭＳ ゴシック" panose="020B0609070205080204" pitchFamily="49" charset="-128"/>
                <a:ea typeface="ＭＳ ゴシック" panose="020B0609070205080204" pitchFamily="49" charset="-128"/>
                <a:cs typeface="HGGothicE"/>
              </a:rPr>
              <a:t>SNS</a:t>
            </a:r>
            <a:r>
              <a:rPr sz="900" spc="-25" dirty="0">
                <a:latin typeface="ＭＳ ゴシック" panose="020B0609070205080204" pitchFamily="49" charset="-128"/>
                <a:ea typeface="ＭＳ ゴシック" panose="020B0609070205080204" pitchFamily="49" charset="-128"/>
                <a:cs typeface="HGGothicE"/>
              </a:rPr>
              <a:t>等で</a:t>
            </a:r>
            <a:endParaRPr sz="900" dirty="0">
              <a:latin typeface="ＭＳ ゴシック" panose="020B0609070205080204" pitchFamily="49" charset="-128"/>
              <a:ea typeface="ＭＳ ゴシック" panose="020B0609070205080204" pitchFamily="49" charset="-128"/>
              <a:cs typeface="HGGothicE"/>
            </a:endParaRPr>
          </a:p>
          <a:p>
            <a:pPr marL="12700">
              <a:lnSpc>
                <a:spcPct val="100000"/>
              </a:lnSpc>
              <a:spcBef>
                <a:spcPts val="325"/>
              </a:spcBef>
            </a:pPr>
            <a:r>
              <a:rPr sz="900" spc="-5" dirty="0">
                <a:latin typeface="ＭＳ ゴシック" panose="020B0609070205080204" pitchFamily="49" charset="-128"/>
                <a:ea typeface="ＭＳ ゴシック" panose="020B0609070205080204" pitchFamily="49" charset="-128"/>
                <a:cs typeface="HGGothicE"/>
              </a:rPr>
              <a:t>いつでも応じる体制を取っている。</a:t>
            </a:r>
            <a:endParaRPr sz="900" dirty="0">
              <a:latin typeface="ＭＳ ゴシック" panose="020B0609070205080204" pitchFamily="49" charset="-128"/>
              <a:ea typeface="ＭＳ ゴシック" panose="020B0609070205080204" pitchFamily="49" charset="-128"/>
              <a:cs typeface="HGGothicE"/>
            </a:endParaRPr>
          </a:p>
        </p:txBody>
      </p:sp>
      <p:pic>
        <p:nvPicPr>
          <p:cNvPr id="24" name="object 24"/>
          <p:cNvPicPr/>
          <p:nvPr/>
        </p:nvPicPr>
        <p:blipFill rotWithShape="1">
          <a:blip r:embed="rId5" cstate="print"/>
          <a:srcRect t="8373"/>
          <a:stretch/>
        </p:blipFill>
        <p:spPr>
          <a:xfrm>
            <a:off x="673100" y="4011910"/>
            <a:ext cx="1818131" cy="1228346"/>
          </a:xfrm>
          <a:prstGeom prst="rect">
            <a:avLst/>
          </a:prstGeom>
        </p:spPr>
      </p:pic>
      <p:pic>
        <p:nvPicPr>
          <p:cNvPr id="25" name="object 25"/>
          <p:cNvPicPr/>
          <p:nvPr/>
        </p:nvPicPr>
        <p:blipFill>
          <a:blip r:embed="rId6" cstate="print"/>
          <a:stretch>
            <a:fillRect/>
          </a:stretch>
        </p:blipFill>
        <p:spPr>
          <a:xfrm>
            <a:off x="3703320" y="4995671"/>
            <a:ext cx="1671827" cy="1551431"/>
          </a:xfrm>
          <a:prstGeom prst="rect">
            <a:avLst/>
          </a:prstGeom>
        </p:spPr>
      </p:pic>
      <p:pic>
        <p:nvPicPr>
          <p:cNvPr id="27" name="図 26">
            <a:extLst>
              <a:ext uri="{FF2B5EF4-FFF2-40B4-BE49-F238E27FC236}">
                <a16:creationId xmlns:a16="http://schemas.microsoft.com/office/drawing/2014/main" id="{EBB2A9C1-7630-4BAB-A5BA-574B86681466}"/>
              </a:ext>
            </a:extLst>
          </p:cNvPr>
          <p:cNvPicPr>
            <a:picLocks noChangeAspect="1"/>
          </p:cNvPicPr>
          <p:nvPr/>
        </p:nvPicPr>
        <p:blipFill>
          <a:blip r:embed="rId7"/>
          <a:stretch>
            <a:fillRect/>
          </a:stretch>
        </p:blipFill>
        <p:spPr>
          <a:xfrm>
            <a:off x="6614586" y="2260899"/>
            <a:ext cx="1933612" cy="1241507"/>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1146</TotalTime>
  <Words>1162</Words>
  <Application>Microsoft Office PowerPoint</Application>
  <PresentationFormat>画面に合わせる (4:3)</PresentationFormat>
  <Paragraphs>150</Paragraphs>
  <Slides>3</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vt:i4>
      </vt:variant>
    </vt:vector>
  </HeadingPairs>
  <TitlesOfParts>
    <vt:vector size="10" baseType="lpstr">
      <vt:lpstr>HGｺﾞｼｯｸE</vt:lpstr>
      <vt:lpstr>BIZ UDGothic</vt:lpstr>
      <vt:lpstr>ＭＳ Ｐゴシック</vt:lpstr>
      <vt:lpstr>ＭＳ ゴシック</vt:lpstr>
      <vt:lpstr>游ゴシック</vt:lpstr>
      <vt:lpstr>Calibri</vt:lpstr>
      <vt:lpstr>Office Theme</vt:lpstr>
      <vt:lpstr>長崎大学</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- 03　【長崎大学】日研生コースガイド（日本語）</dc:title>
  <dc:creator>aa84259560</dc:creator>
  <cp:lastModifiedBy>三上　磨美</cp:lastModifiedBy>
  <cp:revision>67</cp:revision>
  <cp:lastPrinted>2023-10-27T05:56:39Z</cp:lastPrinted>
  <dcterms:created xsi:type="dcterms:W3CDTF">2022-10-27T00:00:50Z</dcterms:created>
  <dcterms:modified xsi:type="dcterms:W3CDTF">2023-10-27T05:59:21Z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2021-11-22T00:00:00Z</vt:filetime>
  </property>
  <property fmtid="{D5CDD505-2E9C-101B-9397-08002B2CF9AE}" pid="3" name="LastSaved">
    <vt:filetime>2022-10-27T00:00:00Z</vt:filetime>
  </property>
  <property fmtid="{D5CDD505-2E9C-101B-9397-08002B2CF9AE}" pid="4" name="Producer">
    <vt:lpwstr>JUST PDF 4</vt:lpwstr>
  </property>
</Properties>
</file>